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256" r:id="rId5"/>
    <p:sldId id="257" r:id="rId6"/>
    <p:sldId id="289" r:id="rId7"/>
    <p:sldId id="290" r:id="rId8"/>
    <p:sldId id="301" r:id="rId9"/>
    <p:sldId id="268" r:id="rId10"/>
    <p:sldId id="269" r:id="rId11"/>
    <p:sldId id="260" r:id="rId12"/>
    <p:sldId id="265" r:id="rId13"/>
    <p:sldId id="262" r:id="rId14"/>
    <p:sldId id="267" r:id="rId15"/>
    <p:sldId id="264" r:id="rId16"/>
    <p:sldId id="266" r:id="rId17"/>
    <p:sldId id="271" r:id="rId18"/>
    <p:sldId id="295" r:id="rId19"/>
    <p:sldId id="296" r:id="rId20"/>
    <p:sldId id="273" r:id="rId21"/>
    <p:sldId id="270" r:id="rId22"/>
    <p:sldId id="272" r:id="rId23"/>
    <p:sldId id="258" r:id="rId24"/>
    <p:sldId id="259" r:id="rId25"/>
    <p:sldId id="276" r:id="rId26"/>
    <p:sldId id="274" r:id="rId27"/>
    <p:sldId id="275" r:id="rId28"/>
    <p:sldId id="292" r:id="rId29"/>
    <p:sldId id="293" r:id="rId30"/>
    <p:sldId id="279" r:id="rId31"/>
    <p:sldId id="298" r:id="rId32"/>
    <p:sldId id="299" r:id="rId33"/>
    <p:sldId id="283" r:id="rId34"/>
    <p:sldId id="303" r:id="rId35"/>
    <p:sldId id="304" r:id="rId36"/>
    <p:sldId id="285" r:id="rId37"/>
    <p:sldId id="288" r:id="rId38"/>
    <p:sldId id="286" r:id="rId39"/>
    <p:sldId id="287" r:id="rId40"/>
    <p:sldId id="291" r:id="rId41"/>
    <p:sldId id="305" r:id="rId42"/>
    <p:sldId id="282" r:id="rId43"/>
    <p:sldId id="284" r:id="rId44"/>
    <p:sldId id="306" r:id="rId45"/>
    <p:sldId id="307" r:id="rId46"/>
    <p:sldId id="280" r:id="rId47"/>
    <p:sldId id="281" r:id="rId48"/>
    <p:sldId id="308" r:id="rId49"/>
    <p:sldId id="309" r:id="rId50"/>
    <p:sldId id="277" r:id="rId51"/>
    <p:sldId id="311" r:id="rId52"/>
    <p:sldId id="310" r:id="rId53"/>
    <p:sldId id="278" r:id="rId54"/>
    <p:sldId id="312" r:id="rId55"/>
    <p:sldId id="313" r:id="rId56"/>
    <p:sldId id="314" r:id="rId57"/>
    <p:sldId id="315" r:id="rId58"/>
    <p:sldId id="297" r:id="rId59"/>
    <p:sldId id="294" r:id="rId60"/>
    <p:sldId id="302" r:id="rId61"/>
    <p:sldId id="30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ABB0E9-3E91-4EFC-A73C-D7C173EB995C}">
          <p14:sldIdLst>
            <p14:sldId id="256"/>
            <p14:sldId id="257"/>
            <p14:sldId id="289"/>
            <p14:sldId id="290"/>
            <p14:sldId id="301"/>
            <p14:sldId id="268"/>
            <p14:sldId id="269"/>
            <p14:sldId id="260"/>
            <p14:sldId id="265"/>
            <p14:sldId id="262"/>
            <p14:sldId id="267"/>
            <p14:sldId id="264"/>
            <p14:sldId id="266"/>
            <p14:sldId id="271"/>
            <p14:sldId id="295"/>
            <p14:sldId id="296"/>
            <p14:sldId id="273"/>
            <p14:sldId id="270"/>
            <p14:sldId id="272"/>
            <p14:sldId id="258"/>
            <p14:sldId id="259"/>
            <p14:sldId id="276"/>
            <p14:sldId id="274"/>
            <p14:sldId id="275"/>
            <p14:sldId id="292"/>
            <p14:sldId id="293"/>
            <p14:sldId id="279"/>
            <p14:sldId id="298"/>
            <p14:sldId id="299"/>
            <p14:sldId id="283"/>
            <p14:sldId id="303"/>
            <p14:sldId id="304"/>
            <p14:sldId id="285"/>
            <p14:sldId id="288"/>
            <p14:sldId id="286"/>
            <p14:sldId id="287"/>
            <p14:sldId id="291"/>
            <p14:sldId id="305"/>
            <p14:sldId id="282"/>
            <p14:sldId id="284"/>
            <p14:sldId id="306"/>
            <p14:sldId id="307"/>
            <p14:sldId id="280"/>
            <p14:sldId id="281"/>
            <p14:sldId id="308"/>
            <p14:sldId id="309"/>
            <p14:sldId id="277"/>
            <p14:sldId id="311"/>
            <p14:sldId id="310"/>
            <p14:sldId id="278"/>
            <p14:sldId id="312"/>
            <p14:sldId id="313"/>
            <p14:sldId id="314"/>
            <p14:sldId id="315"/>
            <p14:sldId id="297"/>
            <p14:sldId id="294"/>
            <p14:sldId id="302"/>
            <p14:sldId id="30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83070C-BEA4-88B0-62BA-DA65F192AA3A}" name="Ferguson, McCarlas" initials="" userId="S::fergusonm@SEC.GOV::df3fae4e-9fc1-4508-90d1-a93a6f5656eb" providerId="AD"/>
  <p188:author id="{724ED87C-8DB1-1CDB-EFE5-9CB1D21A9EFA}" name="Farber, Sarah" initials="FS" userId="S::farbers@sec.gov::5130b25a-5496-4b09-98f1-316d3bd07057" providerId="AD"/>
  <p188:author id="{734E28D4-D384-5E11-6409-50A7134A8153}" name="Ferguson, McCarlas" initials="FM" userId="S::fergusonm@sec.gov::df3fae4e-9fc1-4508-90d1-a93a6f5656e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5"/>
    <p:restoredTop sz="94726"/>
  </p:normalViewPr>
  <p:slideViewPr>
    <p:cSldViewPr snapToGrid="0">
      <p:cViewPr varScale="1">
        <p:scale>
          <a:sx n="112" d="100"/>
          <a:sy n="112" d="100"/>
        </p:scale>
        <p:origin x="21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392C0-A29F-439A-B30A-93E8ED742D26}" type="datetimeFigureOut">
              <a:rPr lang="en-US" smtClean="0"/>
              <a:t>7/19/24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5E2E8-4F1F-42C5-A644-3FC14ACA4A6D}" type="slidenum">
              <a:rPr lang="en-US" smtClean="0"/>
              <a:t>‹#›</a:t>
            </a:fld>
            <a:endParaRPr lang="en-US"/>
          </a:p>
        </p:txBody>
      </p:sp>
    </p:spTree>
    <p:extLst>
      <p:ext uri="{BB962C8B-B14F-4D97-AF65-F5344CB8AC3E}">
        <p14:creationId xmlns:p14="http://schemas.microsoft.com/office/powerpoint/2010/main" val="64644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CD3E-DCEB-D14B-E6E6-3503193F85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E7EBF-B752-EE51-B931-91D4CDC59D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2EF76-1491-20C4-E2F5-4A7F6F575C8D}"/>
              </a:ext>
            </a:extLst>
          </p:cNvPr>
          <p:cNvSpPr>
            <a:spLocks noGrp="1"/>
          </p:cNvSpPr>
          <p:nvPr>
            <p:ph type="dt" sz="half" idx="10"/>
          </p:nvPr>
        </p:nvSpPr>
        <p:spPr/>
        <p:txBody>
          <a:bodyPr/>
          <a:lstStyle/>
          <a:p>
            <a:fld id="{CF42F8B0-B2D6-46B5-A31B-32B1D44DC2DA}" type="datetimeFigureOut">
              <a:rPr lang="en-US" smtClean="0"/>
              <a:t>7/19/24</a:t>
            </a:fld>
            <a:endParaRPr lang="en-US"/>
          </a:p>
        </p:txBody>
      </p:sp>
      <p:sp>
        <p:nvSpPr>
          <p:cNvPr id="5" name="Footer Placeholder 4">
            <a:extLst>
              <a:ext uri="{FF2B5EF4-FFF2-40B4-BE49-F238E27FC236}">
                <a16:creationId xmlns:a16="http://schemas.microsoft.com/office/drawing/2014/main" id="{F85DAA12-A988-87CA-C315-47CB7283437A}"/>
              </a:ext>
            </a:extLst>
          </p:cNvPr>
          <p:cNvSpPr>
            <a:spLocks noGrp="1"/>
          </p:cNvSpPr>
          <p:nvPr>
            <p:ph type="ftr" sz="quarter" idx="11"/>
          </p:nvPr>
        </p:nvSpPr>
        <p:spPr/>
        <p:txBody>
          <a:bodyPr/>
          <a:lstStyle/>
          <a:p>
            <a:r>
              <a:rPr lang="en-US"/>
              <a:t>1 of 47</a:t>
            </a:r>
          </a:p>
        </p:txBody>
      </p:sp>
      <p:sp>
        <p:nvSpPr>
          <p:cNvPr id="6" name="Slide Number Placeholder 5">
            <a:extLst>
              <a:ext uri="{FF2B5EF4-FFF2-40B4-BE49-F238E27FC236}">
                <a16:creationId xmlns:a16="http://schemas.microsoft.com/office/drawing/2014/main" id="{67A0BF7B-8131-FD9F-FB4C-9B59311A1E82}"/>
              </a:ext>
            </a:extLst>
          </p:cNvPr>
          <p:cNvSpPr>
            <a:spLocks noGrp="1"/>
          </p:cNvSpPr>
          <p:nvPr>
            <p:ph type="sldNum" sz="quarter" idx="12"/>
          </p:nvPr>
        </p:nvSpPr>
        <p:spPr/>
        <p:txBody>
          <a:bodyPr/>
          <a:lstStyle/>
          <a:p>
            <a:fld id="{0FF26076-8962-483C-AA26-50B54499A1FA}" type="slidenum">
              <a:rPr lang="en-US" smtClean="0"/>
              <a:t>‹#›</a:t>
            </a:fld>
            <a:endParaRPr lang="en-US"/>
          </a:p>
        </p:txBody>
      </p:sp>
    </p:spTree>
    <p:extLst>
      <p:ext uri="{BB962C8B-B14F-4D97-AF65-F5344CB8AC3E}">
        <p14:creationId xmlns:p14="http://schemas.microsoft.com/office/powerpoint/2010/main" val="2038023302"/>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A2491-97CB-4905-6AF2-A50CF83CFB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A81E51-DD85-E579-EB72-C25CB9FEDF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9B9F5-02EC-58E2-7491-4BFEA96580F0}"/>
              </a:ext>
            </a:extLst>
          </p:cNvPr>
          <p:cNvSpPr>
            <a:spLocks noGrp="1"/>
          </p:cNvSpPr>
          <p:nvPr>
            <p:ph type="dt" sz="half" idx="10"/>
          </p:nvPr>
        </p:nvSpPr>
        <p:spPr/>
        <p:txBody>
          <a:bodyPr/>
          <a:lstStyle/>
          <a:p>
            <a:fld id="{CF42F8B0-B2D6-46B5-A31B-32B1D44DC2DA}" type="datetimeFigureOut">
              <a:rPr lang="en-US" smtClean="0"/>
              <a:t>7/19/24</a:t>
            </a:fld>
            <a:endParaRPr lang="en-US"/>
          </a:p>
        </p:txBody>
      </p:sp>
      <p:sp>
        <p:nvSpPr>
          <p:cNvPr id="5" name="Footer Placeholder 4">
            <a:extLst>
              <a:ext uri="{FF2B5EF4-FFF2-40B4-BE49-F238E27FC236}">
                <a16:creationId xmlns:a16="http://schemas.microsoft.com/office/drawing/2014/main" id="{E1515F90-C46E-B980-C17B-73F6460AF4DD}"/>
              </a:ext>
            </a:extLst>
          </p:cNvPr>
          <p:cNvSpPr>
            <a:spLocks noGrp="1"/>
          </p:cNvSpPr>
          <p:nvPr>
            <p:ph type="ftr" sz="quarter" idx="11"/>
          </p:nvPr>
        </p:nvSpPr>
        <p:spPr/>
        <p:txBody>
          <a:bodyPr/>
          <a:lstStyle/>
          <a:p>
            <a:r>
              <a:rPr lang="en-US"/>
              <a:t>1 of 47</a:t>
            </a:r>
          </a:p>
        </p:txBody>
      </p:sp>
      <p:sp>
        <p:nvSpPr>
          <p:cNvPr id="6" name="Slide Number Placeholder 5">
            <a:extLst>
              <a:ext uri="{FF2B5EF4-FFF2-40B4-BE49-F238E27FC236}">
                <a16:creationId xmlns:a16="http://schemas.microsoft.com/office/drawing/2014/main" id="{2C556DEF-8CAC-2246-4191-B8DD5816061A}"/>
              </a:ext>
            </a:extLst>
          </p:cNvPr>
          <p:cNvSpPr>
            <a:spLocks noGrp="1"/>
          </p:cNvSpPr>
          <p:nvPr>
            <p:ph type="sldNum" sz="quarter" idx="12"/>
          </p:nvPr>
        </p:nvSpPr>
        <p:spPr/>
        <p:txBody>
          <a:bodyPr/>
          <a:lstStyle/>
          <a:p>
            <a:fld id="{0FF26076-8962-483C-AA26-50B54499A1FA}" type="slidenum">
              <a:rPr lang="en-US" smtClean="0"/>
              <a:t>‹#›</a:t>
            </a:fld>
            <a:endParaRPr lang="en-US"/>
          </a:p>
        </p:txBody>
      </p:sp>
    </p:spTree>
    <p:extLst>
      <p:ext uri="{BB962C8B-B14F-4D97-AF65-F5344CB8AC3E}">
        <p14:creationId xmlns:p14="http://schemas.microsoft.com/office/powerpoint/2010/main" val="2763751210"/>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440F6F-2AC9-A523-FE2E-EBF788A5C9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E1F23C-F4D0-1A4F-D120-43503C6D22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C734F-A6C9-2C31-54AA-0389DFD1AAEC}"/>
              </a:ext>
            </a:extLst>
          </p:cNvPr>
          <p:cNvSpPr>
            <a:spLocks noGrp="1"/>
          </p:cNvSpPr>
          <p:nvPr>
            <p:ph type="dt" sz="half" idx="10"/>
          </p:nvPr>
        </p:nvSpPr>
        <p:spPr/>
        <p:txBody>
          <a:bodyPr/>
          <a:lstStyle/>
          <a:p>
            <a:fld id="{CF42F8B0-B2D6-46B5-A31B-32B1D44DC2DA}" type="datetimeFigureOut">
              <a:rPr lang="en-US" smtClean="0"/>
              <a:t>7/19/24</a:t>
            </a:fld>
            <a:endParaRPr lang="en-US"/>
          </a:p>
        </p:txBody>
      </p:sp>
      <p:sp>
        <p:nvSpPr>
          <p:cNvPr id="5" name="Footer Placeholder 4">
            <a:extLst>
              <a:ext uri="{FF2B5EF4-FFF2-40B4-BE49-F238E27FC236}">
                <a16:creationId xmlns:a16="http://schemas.microsoft.com/office/drawing/2014/main" id="{8ADA3478-B9DD-135F-1949-1C103F9435FD}"/>
              </a:ext>
            </a:extLst>
          </p:cNvPr>
          <p:cNvSpPr>
            <a:spLocks noGrp="1"/>
          </p:cNvSpPr>
          <p:nvPr>
            <p:ph type="ftr" sz="quarter" idx="11"/>
          </p:nvPr>
        </p:nvSpPr>
        <p:spPr/>
        <p:txBody>
          <a:bodyPr/>
          <a:lstStyle/>
          <a:p>
            <a:r>
              <a:rPr lang="en-US"/>
              <a:t>1 of 47</a:t>
            </a:r>
          </a:p>
        </p:txBody>
      </p:sp>
      <p:sp>
        <p:nvSpPr>
          <p:cNvPr id="6" name="Slide Number Placeholder 5">
            <a:extLst>
              <a:ext uri="{FF2B5EF4-FFF2-40B4-BE49-F238E27FC236}">
                <a16:creationId xmlns:a16="http://schemas.microsoft.com/office/drawing/2014/main" id="{03A24421-C44A-D658-705D-341BC5C29A14}"/>
              </a:ext>
            </a:extLst>
          </p:cNvPr>
          <p:cNvSpPr>
            <a:spLocks noGrp="1"/>
          </p:cNvSpPr>
          <p:nvPr>
            <p:ph type="sldNum" sz="quarter" idx="12"/>
          </p:nvPr>
        </p:nvSpPr>
        <p:spPr/>
        <p:txBody>
          <a:bodyPr/>
          <a:lstStyle/>
          <a:p>
            <a:fld id="{0FF26076-8962-483C-AA26-50B54499A1FA}" type="slidenum">
              <a:rPr lang="en-US" smtClean="0"/>
              <a:t>‹#›</a:t>
            </a:fld>
            <a:endParaRPr lang="en-US"/>
          </a:p>
        </p:txBody>
      </p:sp>
    </p:spTree>
    <p:extLst>
      <p:ext uri="{BB962C8B-B14F-4D97-AF65-F5344CB8AC3E}">
        <p14:creationId xmlns:p14="http://schemas.microsoft.com/office/powerpoint/2010/main" val="261790412"/>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D512-ACAC-2141-38D6-FC78881893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D8E95-A81F-740E-D769-D43BB7129F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B4399-328A-97B7-7B17-F3EC4D6CFB96}"/>
              </a:ext>
            </a:extLst>
          </p:cNvPr>
          <p:cNvSpPr>
            <a:spLocks noGrp="1"/>
          </p:cNvSpPr>
          <p:nvPr>
            <p:ph type="dt" sz="half" idx="10"/>
          </p:nvPr>
        </p:nvSpPr>
        <p:spPr/>
        <p:txBody>
          <a:bodyPr/>
          <a:lstStyle/>
          <a:p>
            <a:fld id="{CF42F8B0-B2D6-46B5-A31B-32B1D44DC2DA}" type="datetimeFigureOut">
              <a:rPr lang="en-US" smtClean="0"/>
              <a:t>7/19/24</a:t>
            </a:fld>
            <a:endParaRPr lang="en-US"/>
          </a:p>
        </p:txBody>
      </p:sp>
      <p:sp>
        <p:nvSpPr>
          <p:cNvPr id="5" name="Footer Placeholder 4">
            <a:extLst>
              <a:ext uri="{FF2B5EF4-FFF2-40B4-BE49-F238E27FC236}">
                <a16:creationId xmlns:a16="http://schemas.microsoft.com/office/drawing/2014/main" id="{4C4D9B5E-83B8-8A4D-65B0-6E17FC0AEBB2}"/>
              </a:ext>
            </a:extLst>
          </p:cNvPr>
          <p:cNvSpPr>
            <a:spLocks noGrp="1"/>
          </p:cNvSpPr>
          <p:nvPr>
            <p:ph type="ftr" sz="quarter" idx="11"/>
          </p:nvPr>
        </p:nvSpPr>
        <p:spPr/>
        <p:txBody>
          <a:bodyPr/>
          <a:lstStyle/>
          <a:p>
            <a:r>
              <a:rPr lang="en-US"/>
              <a:t>1 of 47</a:t>
            </a:r>
          </a:p>
        </p:txBody>
      </p:sp>
      <p:sp>
        <p:nvSpPr>
          <p:cNvPr id="6" name="Slide Number Placeholder 5">
            <a:extLst>
              <a:ext uri="{FF2B5EF4-FFF2-40B4-BE49-F238E27FC236}">
                <a16:creationId xmlns:a16="http://schemas.microsoft.com/office/drawing/2014/main" id="{7FB6CCF9-679E-F7DF-6BFE-1EE4190A0832}"/>
              </a:ext>
            </a:extLst>
          </p:cNvPr>
          <p:cNvSpPr>
            <a:spLocks noGrp="1"/>
          </p:cNvSpPr>
          <p:nvPr>
            <p:ph type="sldNum" sz="quarter" idx="12"/>
          </p:nvPr>
        </p:nvSpPr>
        <p:spPr/>
        <p:txBody>
          <a:bodyPr/>
          <a:lstStyle/>
          <a:p>
            <a:fld id="{0FF26076-8962-483C-AA26-50B54499A1FA}" type="slidenum">
              <a:rPr lang="en-US" smtClean="0"/>
              <a:t>‹#›</a:t>
            </a:fld>
            <a:endParaRPr lang="en-US"/>
          </a:p>
        </p:txBody>
      </p:sp>
    </p:spTree>
    <p:extLst>
      <p:ext uri="{BB962C8B-B14F-4D97-AF65-F5344CB8AC3E}">
        <p14:creationId xmlns:p14="http://schemas.microsoft.com/office/powerpoint/2010/main" val="1826524379"/>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4209-59BA-2082-843F-733587157D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C0F398-62BA-CE62-5316-C69F294313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7235DE-2455-912B-C37E-D63BD62D8ED8}"/>
              </a:ext>
            </a:extLst>
          </p:cNvPr>
          <p:cNvSpPr>
            <a:spLocks noGrp="1"/>
          </p:cNvSpPr>
          <p:nvPr>
            <p:ph type="dt" sz="half" idx="10"/>
          </p:nvPr>
        </p:nvSpPr>
        <p:spPr/>
        <p:txBody>
          <a:bodyPr/>
          <a:lstStyle/>
          <a:p>
            <a:fld id="{CF42F8B0-B2D6-46B5-A31B-32B1D44DC2DA}" type="datetimeFigureOut">
              <a:rPr lang="en-US" smtClean="0"/>
              <a:t>7/19/24</a:t>
            </a:fld>
            <a:endParaRPr lang="en-US"/>
          </a:p>
        </p:txBody>
      </p:sp>
      <p:sp>
        <p:nvSpPr>
          <p:cNvPr id="5" name="Footer Placeholder 4">
            <a:extLst>
              <a:ext uri="{FF2B5EF4-FFF2-40B4-BE49-F238E27FC236}">
                <a16:creationId xmlns:a16="http://schemas.microsoft.com/office/drawing/2014/main" id="{A4BAB774-5EEB-6780-DFEC-9E9ADDBA8B05}"/>
              </a:ext>
            </a:extLst>
          </p:cNvPr>
          <p:cNvSpPr>
            <a:spLocks noGrp="1"/>
          </p:cNvSpPr>
          <p:nvPr>
            <p:ph type="ftr" sz="quarter" idx="11"/>
          </p:nvPr>
        </p:nvSpPr>
        <p:spPr/>
        <p:txBody>
          <a:bodyPr/>
          <a:lstStyle/>
          <a:p>
            <a:r>
              <a:rPr lang="en-US"/>
              <a:t>1 of 47</a:t>
            </a:r>
          </a:p>
        </p:txBody>
      </p:sp>
      <p:sp>
        <p:nvSpPr>
          <p:cNvPr id="6" name="Slide Number Placeholder 5">
            <a:extLst>
              <a:ext uri="{FF2B5EF4-FFF2-40B4-BE49-F238E27FC236}">
                <a16:creationId xmlns:a16="http://schemas.microsoft.com/office/drawing/2014/main" id="{EBF5C596-4375-E06E-842D-7B141DC5C38E}"/>
              </a:ext>
            </a:extLst>
          </p:cNvPr>
          <p:cNvSpPr>
            <a:spLocks noGrp="1"/>
          </p:cNvSpPr>
          <p:nvPr>
            <p:ph type="sldNum" sz="quarter" idx="12"/>
          </p:nvPr>
        </p:nvSpPr>
        <p:spPr/>
        <p:txBody>
          <a:bodyPr/>
          <a:lstStyle/>
          <a:p>
            <a:fld id="{0FF26076-8962-483C-AA26-50B54499A1FA}" type="slidenum">
              <a:rPr lang="en-US" smtClean="0"/>
              <a:t>‹#›</a:t>
            </a:fld>
            <a:endParaRPr lang="en-US"/>
          </a:p>
        </p:txBody>
      </p:sp>
    </p:spTree>
    <p:extLst>
      <p:ext uri="{BB962C8B-B14F-4D97-AF65-F5344CB8AC3E}">
        <p14:creationId xmlns:p14="http://schemas.microsoft.com/office/powerpoint/2010/main" val="815244107"/>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6B1F-8F4A-645E-F4F4-BEE8584C3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58D3C-3DB5-11AA-A2EE-9F57620C3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C0143E-5513-9A8B-AB21-9E4691D24E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AE052E-B0B4-8658-F4AF-98CB20CF2F28}"/>
              </a:ext>
            </a:extLst>
          </p:cNvPr>
          <p:cNvSpPr>
            <a:spLocks noGrp="1"/>
          </p:cNvSpPr>
          <p:nvPr>
            <p:ph type="dt" sz="half" idx="10"/>
          </p:nvPr>
        </p:nvSpPr>
        <p:spPr/>
        <p:txBody>
          <a:bodyPr/>
          <a:lstStyle/>
          <a:p>
            <a:fld id="{CF42F8B0-B2D6-46B5-A31B-32B1D44DC2DA}" type="datetimeFigureOut">
              <a:rPr lang="en-US" smtClean="0"/>
              <a:t>7/19/24</a:t>
            </a:fld>
            <a:endParaRPr lang="en-US"/>
          </a:p>
        </p:txBody>
      </p:sp>
      <p:sp>
        <p:nvSpPr>
          <p:cNvPr id="6" name="Footer Placeholder 5">
            <a:extLst>
              <a:ext uri="{FF2B5EF4-FFF2-40B4-BE49-F238E27FC236}">
                <a16:creationId xmlns:a16="http://schemas.microsoft.com/office/drawing/2014/main" id="{DE7B0B20-D0B1-CB5D-D34B-44799B3091F8}"/>
              </a:ext>
            </a:extLst>
          </p:cNvPr>
          <p:cNvSpPr>
            <a:spLocks noGrp="1"/>
          </p:cNvSpPr>
          <p:nvPr>
            <p:ph type="ftr" sz="quarter" idx="11"/>
          </p:nvPr>
        </p:nvSpPr>
        <p:spPr/>
        <p:txBody>
          <a:bodyPr/>
          <a:lstStyle/>
          <a:p>
            <a:r>
              <a:rPr lang="en-US"/>
              <a:t>1 of 47</a:t>
            </a:r>
          </a:p>
        </p:txBody>
      </p:sp>
      <p:sp>
        <p:nvSpPr>
          <p:cNvPr id="7" name="Slide Number Placeholder 6">
            <a:extLst>
              <a:ext uri="{FF2B5EF4-FFF2-40B4-BE49-F238E27FC236}">
                <a16:creationId xmlns:a16="http://schemas.microsoft.com/office/drawing/2014/main" id="{134EDA69-B396-0C69-DD73-96E189F9D2A7}"/>
              </a:ext>
            </a:extLst>
          </p:cNvPr>
          <p:cNvSpPr>
            <a:spLocks noGrp="1"/>
          </p:cNvSpPr>
          <p:nvPr>
            <p:ph type="sldNum" sz="quarter" idx="12"/>
          </p:nvPr>
        </p:nvSpPr>
        <p:spPr/>
        <p:txBody>
          <a:bodyPr/>
          <a:lstStyle/>
          <a:p>
            <a:fld id="{0FF26076-8962-483C-AA26-50B54499A1FA}" type="slidenum">
              <a:rPr lang="en-US" smtClean="0"/>
              <a:t>‹#›</a:t>
            </a:fld>
            <a:endParaRPr lang="en-US"/>
          </a:p>
        </p:txBody>
      </p:sp>
    </p:spTree>
    <p:extLst>
      <p:ext uri="{BB962C8B-B14F-4D97-AF65-F5344CB8AC3E}">
        <p14:creationId xmlns:p14="http://schemas.microsoft.com/office/powerpoint/2010/main" val="4044243448"/>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652E-0431-102C-003B-B5970B7C58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19079A-7D24-7F50-A85F-E8CF4C6F9E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81E259-9923-6DB5-6046-D267A926EA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0A2261-1026-6368-3673-CD27EBF3B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AFA08A-A7D9-EDA1-9BCD-896BB660D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7AFA2F-5E78-E3C4-44E1-63BFFCF3086F}"/>
              </a:ext>
            </a:extLst>
          </p:cNvPr>
          <p:cNvSpPr>
            <a:spLocks noGrp="1"/>
          </p:cNvSpPr>
          <p:nvPr>
            <p:ph type="dt" sz="half" idx="10"/>
          </p:nvPr>
        </p:nvSpPr>
        <p:spPr/>
        <p:txBody>
          <a:bodyPr/>
          <a:lstStyle/>
          <a:p>
            <a:fld id="{CF42F8B0-B2D6-46B5-A31B-32B1D44DC2DA}" type="datetimeFigureOut">
              <a:rPr lang="en-US" smtClean="0"/>
              <a:t>7/19/24</a:t>
            </a:fld>
            <a:endParaRPr lang="en-US"/>
          </a:p>
        </p:txBody>
      </p:sp>
      <p:sp>
        <p:nvSpPr>
          <p:cNvPr id="8" name="Footer Placeholder 7">
            <a:extLst>
              <a:ext uri="{FF2B5EF4-FFF2-40B4-BE49-F238E27FC236}">
                <a16:creationId xmlns:a16="http://schemas.microsoft.com/office/drawing/2014/main" id="{5C1867EA-04FF-787D-F94A-23D798592060}"/>
              </a:ext>
            </a:extLst>
          </p:cNvPr>
          <p:cNvSpPr>
            <a:spLocks noGrp="1"/>
          </p:cNvSpPr>
          <p:nvPr>
            <p:ph type="ftr" sz="quarter" idx="11"/>
          </p:nvPr>
        </p:nvSpPr>
        <p:spPr/>
        <p:txBody>
          <a:bodyPr/>
          <a:lstStyle/>
          <a:p>
            <a:r>
              <a:rPr lang="en-US"/>
              <a:t>1 of 47</a:t>
            </a:r>
          </a:p>
        </p:txBody>
      </p:sp>
      <p:sp>
        <p:nvSpPr>
          <p:cNvPr id="9" name="Slide Number Placeholder 8">
            <a:extLst>
              <a:ext uri="{FF2B5EF4-FFF2-40B4-BE49-F238E27FC236}">
                <a16:creationId xmlns:a16="http://schemas.microsoft.com/office/drawing/2014/main" id="{01C42B31-5FEB-FD5C-C042-DA132DE18E9F}"/>
              </a:ext>
            </a:extLst>
          </p:cNvPr>
          <p:cNvSpPr>
            <a:spLocks noGrp="1"/>
          </p:cNvSpPr>
          <p:nvPr>
            <p:ph type="sldNum" sz="quarter" idx="12"/>
          </p:nvPr>
        </p:nvSpPr>
        <p:spPr/>
        <p:txBody>
          <a:bodyPr/>
          <a:lstStyle/>
          <a:p>
            <a:fld id="{0FF26076-8962-483C-AA26-50B54499A1FA}" type="slidenum">
              <a:rPr lang="en-US" smtClean="0"/>
              <a:t>‹#›</a:t>
            </a:fld>
            <a:endParaRPr lang="en-US"/>
          </a:p>
        </p:txBody>
      </p:sp>
    </p:spTree>
    <p:extLst>
      <p:ext uri="{BB962C8B-B14F-4D97-AF65-F5344CB8AC3E}">
        <p14:creationId xmlns:p14="http://schemas.microsoft.com/office/powerpoint/2010/main" val="3069279057"/>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4232-3DE2-7654-0F2E-C5FEE8032E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E4E6E3-11DB-4D08-12F1-B422EDF335FB}"/>
              </a:ext>
            </a:extLst>
          </p:cNvPr>
          <p:cNvSpPr>
            <a:spLocks noGrp="1"/>
          </p:cNvSpPr>
          <p:nvPr>
            <p:ph type="dt" sz="half" idx="10"/>
          </p:nvPr>
        </p:nvSpPr>
        <p:spPr/>
        <p:txBody>
          <a:bodyPr/>
          <a:lstStyle/>
          <a:p>
            <a:fld id="{CF42F8B0-B2D6-46B5-A31B-32B1D44DC2DA}" type="datetimeFigureOut">
              <a:rPr lang="en-US" smtClean="0"/>
              <a:t>7/19/24</a:t>
            </a:fld>
            <a:endParaRPr lang="en-US"/>
          </a:p>
        </p:txBody>
      </p:sp>
      <p:sp>
        <p:nvSpPr>
          <p:cNvPr id="4" name="Footer Placeholder 3">
            <a:extLst>
              <a:ext uri="{FF2B5EF4-FFF2-40B4-BE49-F238E27FC236}">
                <a16:creationId xmlns:a16="http://schemas.microsoft.com/office/drawing/2014/main" id="{2CDA1078-F30C-E6F1-F49E-C86A736CF821}"/>
              </a:ext>
            </a:extLst>
          </p:cNvPr>
          <p:cNvSpPr>
            <a:spLocks noGrp="1"/>
          </p:cNvSpPr>
          <p:nvPr>
            <p:ph type="ftr" sz="quarter" idx="11"/>
          </p:nvPr>
        </p:nvSpPr>
        <p:spPr/>
        <p:txBody>
          <a:bodyPr/>
          <a:lstStyle/>
          <a:p>
            <a:r>
              <a:rPr lang="en-US"/>
              <a:t>1 of 47</a:t>
            </a:r>
          </a:p>
        </p:txBody>
      </p:sp>
      <p:sp>
        <p:nvSpPr>
          <p:cNvPr id="5" name="Slide Number Placeholder 4">
            <a:extLst>
              <a:ext uri="{FF2B5EF4-FFF2-40B4-BE49-F238E27FC236}">
                <a16:creationId xmlns:a16="http://schemas.microsoft.com/office/drawing/2014/main" id="{251C20DA-CC60-40CE-A339-C77C6E25DEFE}"/>
              </a:ext>
            </a:extLst>
          </p:cNvPr>
          <p:cNvSpPr>
            <a:spLocks noGrp="1"/>
          </p:cNvSpPr>
          <p:nvPr>
            <p:ph type="sldNum" sz="quarter" idx="12"/>
          </p:nvPr>
        </p:nvSpPr>
        <p:spPr/>
        <p:txBody>
          <a:bodyPr/>
          <a:lstStyle/>
          <a:p>
            <a:fld id="{0FF26076-8962-483C-AA26-50B54499A1FA}" type="slidenum">
              <a:rPr lang="en-US" smtClean="0"/>
              <a:t>‹#›</a:t>
            </a:fld>
            <a:endParaRPr lang="en-US"/>
          </a:p>
        </p:txBody>
      </p:sp>
    </p:spTree>
    <p:extLst>
      <p:ext uri="{BB962C8B-B14F-4D97-AF65-F5344CB8AC3E}">
        <p14:creationId xmlns:p14="http://schemas.microsoft.com/office/powerpoint/2010/main" val="596934908"/>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37F25-6833-C4C9-1544-2335C32E3F7A}"/>
              </a:ext>
            </a:extLst>
          </p:cNvPr>
          <p:cNvSpPr>
            <a:spLocks noGrp="1"/>
          </p:cNvSpPr>
          <p:nvPr>
            <p:ph type="dt" sz="half" idx="10"/>
          </p:nvPr>
        </p:nvSpPr>
        <p:spPr/>
        <p:txBody>
          <a:bodyPr/>
          <a:lstStyle/>
          <a:p>
            <a:fld id="{CF42F8B0-B2D6-46B5-A31B-32B1D44DC2DA}" type="datetimeFigureOut">
              <a:rPr lang="en-US" smtClean="0"/>
              <a:t>7/19/24</a:t>
            </a:fld>
            <a:endParaRPr lang="en-US"/>
          </a:p>
        </p:txBody>
      </p:sp>
      <p:sp>
        <p:nvSpPr>
          <p:cNvPr id="3" name="Footer Placeholder 2">
            <a:extLst>
              <a:ext uri="{FF2B5EF4-FFF2-40B4-BE49-F238E27FC236}">
                <a16:creationId xmlns:a16="http://schemas.microsoft.com/office/drawing/2014/main" id="{028DF0D2-395E-B81F-4DA7-21ED5622A63E}"/>
              </a:ext>
            </a:extLst>
          </p:cNvPr>
          <p:cNvSpPr>
            <a:spLocks noGrp="1"/>
          </p:cNvSpPr>
          <p:nvPr>
            <p:ph type="ftr" sz="quarter" idx="11"/>
          </p:nvPr>
        </p:nvSpPr>
        <p:spPr/>
        <p:txBody>
          <a:bodyPr/>
          <a:lstStyle/>
          <a:p>
            <a:r>
              <a:rPr lang="en-US"/>
              <a:t>1 of 47</a:t>
            </a:r>
          </a:p>
        </p:txBody>
      </p:sp>
      <p:sp>
        <p:nvSpPr>
          <p:cNvPr id="4" name="Slide Number Placeholder 3">
            <a:extLst>
              <a:ext uri="{FF2B5EF4-FFF2-40B4-BE49-F238E27FC236}">
                <a16:creationId xmlns:a16="http://schemas.microsoft.com/office/drawing/2014/main" id="{9DD459D9-A091-7997-C8B8-7CED61FBA025}"/>
              </a:ext>
            </a:extLst>
          </p:cNvPr>
          <p:cNvSpPr>
            <a:spLocks noGrp="1"/>
          </p:cNvSpPr>
          <p:nvPr>
            <p:ph type="sldNum" sz="quarter" idx="12"/>
          </p:nvPr>
        </p:nvSpPr>
        <p:spPr/>
        <p:txBody>
          <a:bodyPr/>
          <a:lstStyle/>
          <a:p>
            <a:fld id="{0FF26076-8962-483C-AA26-50B54499A1FA}" type="slidenum">
              <a:rPr lang="en-US" smtClean="0"/>
              <a:t>‹#›</a:t>
            </a:fld>
            <a:endParaRPr lang="en-US"/>
          </a:p>
        </p:txBody>
      </p:sp>
    </p:spTree>
    <p:extLst>
      <p:ext uri="{BB962C8B-B14F-4D97-AF65-F5344CB8AC3E}">
        <p14:creationId xmlns:p14="http://schemas.microsoft.com/office/powerpoint/2010/main" val="1199398224"/>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138B-32F3-C3D7-BC09-9F2C9D356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F7D342-F6C5-78B9-44FD-2D0F2E9E2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D863AF-F3FF-96E1-51B3-49EF033E8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7936E4-671A-01DE-0BEC-7A3848FB6DFC}"/>
              </a:ext>
            </a:extLst>
          </p:cNvPr>
          <p:cNvSpPr>
            <a:spLocks noGrp="1"/>
          </p:cNvSpPr>
          <p:nvPr>
            <p:ph type="dt" sz="half" idx="10"/>
          </p:nvPr>
        </p:nvSpPr>
        <p:spPr/>
        <p:txBody>
          <a:bodyPr/>
          <a:lstStyle/>
          <a:p>
            <a:fld id="{CF42F8B0-B2D6-46B5-A31B-32B1D44DC2DA}" type="datetimeFigureOut">
              <a:rPr lang="en-US" smtClean="0"/>
              <a:t>7/19/24</a:t>
            </a:fld>
            <a:endParaRPr lang="en-US"/>
          </a:p>
        </p:txBody>
      </p:sp>
      <p:sp>
        <p:nvSpPr>
          <p:cNvPr id="6" name="Footer Placeholder 5">
            <a:extLst>
              <a:ext uri="{FF2B5EF4-FFF2-40B4-BE49-F238E27FC236}">
                <a16:creationId xmlns:a16="http://schemas.microsoft.com/office/drawing/2014/main" id="{D9582C9D-A7EC-84FC-1859-3C27FC38943F}"/>
              </a:ext>
            </a:extLst>
          </p:cNvPr>
          <p:cNvSpPr>
            <a:spLocks noGrp="1"/>
          </p:cNvSpPr>
          <p:nvPr>
            <p:ph type="ftr" sz="quarter" idx="11"/>
          </p:nvPr>
        </p:nvSpPr>
        <p:spPr/>
        <p:txBody>
          <a:bodyPr/>
          <a:lstStyle/>
          <a:p>
            <a:r>
              <a:rPr lang="en-US"/>
              <a:t>1 of 47</a:t>
            </a:r>
          </a:p>
        </p:txBody>
      </p:sp>
      <p:sp>
        <p:nvSpPr>
          <p:cNvPr id="7" name="Slide Number Placeholder 6">
            <a:extLst>
              <a:ext uri="{FF2B5EF4-FFF2-40B4-BE49-F238E27FC236}">
                <a16:creationId xmlns:a16="http://schemas.microsoft.com/office/drawing/2014/main" id="{03B36F72-2324-FC10-D778-96288F08E7CC}"/>
              </a:ext>
            </a:extLst>
          </p:cNvPr>
          <p:cNvSpPr>
            <a:spLocks noGrp="1"/>
          </p:cNvSpPr>
          <p:nvPr>
            <p:ph type="sldNum" sz="quarter" idx="12"/>
          </p:nvPr>
        </p:nvSpPr>
        <p:spPr/>
        <p:txBody>
          <a:bodyPr/>
          <a:lstStyle/>
          <a:p>
            <a:fld id="{0FF26076-8962-483C-AA26-50B54499A1FA}" type="slidenum">
              <a:rPr lang="en-US" smtClean="0"/>
              <a:t>‹#›</a:t>
            </a:fld>
            <a:endParaRPr lang="en-US"/>
          </a:p>
        </p:txBody>
      </p:sp>
    </p:spTree>
    <p:extLst>
      <p:ext uri="{BB962C8B-B14F-4D97-AF65-F5344CB8AC3E}">
        <p14:creationId xmlns:p14="http://schemas.microsoft.com/office/powerpoint/2010/main" val="2795681614"/>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27A1-E5BA-1FCF-143C-A9F8264DE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5174F9-B93A-6A67-B7F4-D4BE7AE69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040E36-36EF-CD78-D441-2423C6377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D1BDEA-0E90-6170-5F90-FAEDDD65EA4F}"/>
              </a:ext>
            </a:extLst>
          </p:cNvPr>
          <p:cNvSpPr>
            <a:spLocks noGrp="1"/>
          </p:cNvSpPr>
          <p:nvPr>
            <p:ph type="dt" sz="half" idx="10"/>
          </p:nvPr>
        </p:nvSpPr>
        <p:spPr/>
        <p:txBody>
          <a:bodyPr/>
          <a:lstStyle/>
          <a:p>
            <a:fld id="{CF42F8B0-B2D6-46B5-A31B-32B1D44DC2DA}" type="datetimeFigureOut">
              <a:rPr lang="en-US" smtClean="0"/>
              <a:t>7/19/24</a:t>
            </a:fld>
            <a:endParaRPr lang="en-US"/>
          </a:p>
        </p:txBody>
      </p:sp>
      <p:sp>
        <p:nvSpPr>
          <p:cNvPr id="6" name="Footer Placeholder 5">
            <a:extLst>
              <a:ext uri="{FF2B5EF4-FFF2-40B4-BE49-F238E27FC236}">
                <a16:creationId xmlns:a16="http://schemas.microsoft.com/office/drawing/2014/main" id="{8CA92CA9-1B95-EE4D-7741-8394EA575B3E}"/>
              </a:ext>
            </a:extLst>
          </p:cNvPr>
          <p:cNvSpPr>
            <a:spLocks noGrp="1"/>
          </p:cNvSpPr>
          <p:nvPr>
            <p:ph type="ftr" sz="quarter" idx="11"/>
          </p:nvPr>
        </p:nvSpPr>
        <p:spPr/>
        <p:txBody>
          <a:bodyPr/>
          <a:lstStyle/>
          <a:p>
            <a:r>
              <a:rPr lang="en-US"/>
              <a:t>1 of 47</a:t>
            </a:r>
          </a:p>
        </p:txBody>
      </p:sp>
      <p:sp>
        <p:nvSpPr>
          <p:cNvPr id="7" name="Slide Number Placeholder 6">
            <a:extLst>
              <a:ext uri="{FF2B5EF4-FFF2-40B4-BE49-F238E27FC236}">
                <a16:creationId xmlns:a16="http://schemas.microsoft.com/office/drawing/2014/main" id="{C10A104D-2CB6-82FD-2B69-5CE7A234DF11}"/>
              </a:ext>
            </a:extLst>
          </p:cNvPr>
          <p:cNvSpPr>
            <a:spLocks noGrp="1"/>
          </p:cNvSpPr>
          <p:nvPr>
            <p:ph type="sldNum" sz="quarter" idx="12"/>
          </p:nvPr>
        </p:nvSpPr>
        <p:spPr/>
        <p:txBody>
          <a:bodyPr/>
          <a:lstStyle/>
          <a:p>
            <a:fld id="{0FF26076-8962-483C-AA26-50B54499A1FA}" type="slidenum">
              <a:rPr lang="en-US" smtClean="0"/>
              <a:t>‹#›</a:t>
            </a:fld>
            <a:endParaRPr lang="en-US"/>
          </a:p>
        </p:txBody>
      </p:sp>
    </p:spTree>
    <p:extLst>
      <p:ext uri="{BB962C8B-B14F-4D97-AF65-F5344CB8AC3E}">
        <p14:creationId xmlns:p14="http://schemas.microsoft.com/office/powerpoint/2010/main" val="52083013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59BA04-632D-B53A-CFE9-485F90E93B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617872-7A6F-E8ED-E28D-7FCBEBC3B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AD582-EF66-02E8-31F1-E1F3AB1092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2F8B0-B2D6-46B5-A31B-32B1D44DC2DA}" type="datetimeFigureOut">
              <a:rPr lang="en-US" smtClean="0"/>
              <a:t>7/19/24</a:t>
            </a:fld>
            <a:endParaRPr lang="en-US"/>
          </a:p>
        </p:txBody>
      </p:sp>
      <p:sp>
        <p:nvSpPr>
          <p:cNvPr id="5" name="Footer Placeholder 4">
            <a:extLst>
              <a:ext uri="{FF2B5EF4-FFF2-40B4-BE49-F238E27FC236}">
                <a16:creationId xmlns:a16="http://schemas.microsoft.com/office/drawing/2014/main" id="{E7363E85-88BE-2128-C1F5-DB0F9FDB9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 of 47</a:t>
            </a:r>
          </a:p>
        </p:txBody>
      </p:sp>
      <p:sp>
        <p:nvSpPr>
          <p:cNvPr id="6" name="Slide Number Placeholder 5">
            <a:extLst>
              <a:ext uri="{FF2B5EF4-FFF2-40B4-BE49-F238E27FC236}">
                <a16:creationId xmlns:a16="http://schemas.microsoft.com/office/drawing/2014/main" id="{6FD803DD-5EE4-0F02-C443-C45B77335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26076-8962-483C-AA26-50B54499A1FA}" type="slidenum">
              <a:rPr lang="en-US" smtClean="0"/>
              <a:t>‹#›</a:t>
            </a:fld>
            <a:endParaRPr lang="en-US"/>
          </a:p>
        </p:txBody>
      </p:sp>
    </p:spTree>
    <p:extLst>
      <p:ext uri="{BB962C8B-B14F-4D97-AF65-F5344CB8AC3E}">
        <p14:creationId xmlns:p14="http://schemas.microsoft.com/office/powerpoint/2010/main" val="4083832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8.jpeg"/><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A549-8F2B-59F5-D931-C70C58AF5CBD}"/>
              </a:ext>
            </a:extLst>
          </p:cNvPr>
          <p:cNvSpPr>
            <a:spLocks noGrp="1"/>
          </p:cNvSpPr>
          <p:nvPr>
            <p:ph type="ctrTitle"/>
          </p:nvPr>
        </p:nvSpPr>
        <p:spPr/>
        <p:txBody>
          <a:bodyPr>
            <a:normAutofit/>
          </a:bodyPr>
          <a:lstStyle/>
          <a:p>
            <a:r>
              <a:rPr lang="en-US" sz="7200" b="1">
                <a:solidFill>
                  <a:schemeClr val="bg1"/>
                </a:solidFill>
                <a:latin typeface="Century Gothic"/>
              </a:rPr>
              <a:t>SEC Timeline &amp; Trivia</a:t>
            </a:r>
          </a:p>
        </p:txBody>
      </p:sp>
      <p:sp>
        <p:nvSpPr>
          <p:cNvPr id="3" name="Subtitle 2">
            <a:extLst>
              <a:ext uri="{FF2B5EF4-FFF2-40B4-BE49-F238E27FC236}">
                <a16:creationId xmlns:a16="http://schemas.microsoft.com/office/drawing/2014/main" id="{1A474E4B-339F-E5DB-A9A0-C3FF89835EB0}"/>
              </a:ext>
            </a:extLst>
          </p:cNvPr>
          <p:cNvSpPr>
            <a:spLocks noGrp="1"/>
          </p:cNvSpPr>
          <p:nvPr>
            <p:ph type="subTitle" idx="1"/>
          </p:nvPr>
        </p:nvSpPr>
        <p:spPr/>
        <p:txBody>
          <a:bodyPr vert="horz" lIns="91440" tIns="45720" rIns="91440" bIns="45720" rtlCol="0" anchor="t">
            <a:normAutofit/>
          </a:bodyPr>
          <a:lstStyle/>
          <a:p>
            <a:r>
              <a:rPr lang="en-US" sz="6600" i="1" dirty="0">
                <a:solidFill>
                  <a:schemeClr val="bg1"/>
                </a:solidFill>
                <a:latin typeface="Century Gothic"/>
              </a:rPr>
              <a:t>90th Anniversary </a:t>
            </a:r>
          </a:p>
        </p:txBody>
      </p:sp>
      <p:pic>
        <p:nvPicPr>
          <p:cNvPr id="4" name="Picture 3">
            <a:extLst>
              <a:ext uri="{FF2B5EF4-FFF2-40B4-BE49-F238E27FC236}">
                <a16:creationId xmlns:a16="http://schemas.microsoft.com/office/drawing/2014/main" id="{60680C78-F690-C408-50EF-B0DC42CA10D1}"/>
              </a:ext>
            </a:extLst>
          </p:cNvPr>
          <p:cNvPicPr>
            <a:picLocks noChangeAspect="1"/>
          </p:cNvPicPr>
          <p:nvPr/>
        </p:nvPicPr>
        <p:blipFill>
          <a:blip r:embed="rId3"/>
          <a:stretch>
            <a:fillRect/>
          </a:stretch>
        </p:blipFill>
        <p:spPr>
          <a:xfrm>
            <a:off x="9324975" y="5995089"/>
            <a:ext cx="2686050" cy="676275"/>
          </a:xfrm>
          <a:prstGeom prst="rect">
            <a:avLst/>
          </a:prstGeom>
        </p:spPr>
      </p:pic>
      <p:sp>
        <p:nvSpPr>
          <p:cNvPr id="5" name="Slide Number Placeholder 4">
            <a:extLst>
              <a:ext uri="{FF2B5EF4-FFF2-40B4-BE49-F238E27FC236}">
                <a16:creationId xmlns:a16="http://schemas.microsoft.com/office/drawing/2014/main" id="{E8DAB864-9FA5-9C4C-177C-AB5760D73726}"/>
              </a:ext>
            </a:extLst>
          </p:cNvPr>
          <p:cNvSpPr>
            <a:spLocks noGrp="1"/>
          </p:cNvSpPr>
          <p:nvPr>
            <p:ph type="sldNum" sz="quarter" idx="12"/>
          </p:nvPr>
        </p:nvSpPr>
        <p:spPr/>
        <p:txBody>
          <a:bodyPr/>
          <a:lstStyle/>
          <a:p>
            <a:fld id="{0FF26076-8962-483C-AA26-50B54499A1FA}" type="slidenum">
              <a:rPr lang="en-US" smtClean="0"/>
              <a:t>1</a:t>
            </a:fld>
            <a:endParaRPr lang="en-US"/>
          </a:p>
        </p:txBody>
      </p:sp>
    </p:spTree>
    <p:extLst>
      <p:ext uri="{BB962C8B-B14F-4D97-AF65-F5344CB8AC3E}">
        <p14:creationId xmlns:p14="http://schemas.microsoft.com/office/powerpoint/2010/main" val="54906798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normAutofit fontScale="90000"/>
          </a:bodyPr>
          <a:lstStyle/>
          <a:p>
            <a:pPr algn="ctr"/>
            <a:br>
              <a:rPr lang="en-US">
                <a:latin typeface="Century Gothic"/>
                <a:cs typeface="Calibri Light"/>
              </a:rPr>
            </a:br>
            <a:br>
              <a:rPr lang="en-US">
                <a:latin typeface="Century Gothic"/>
                <a:cs typeface="Calibri Light"/>
              </a:rPr>
            </a:br>
            <a:r>
              <a:rPr lang="en-US">
                <a:solidFill>
                  <a:schemeClr val="bg1"/>
                </a:solidFill>
                <a:latin typeface="Century Gothic"/>
                <a:cs typeface="Calibri Light"/>
              </a:rPr>
              <a:t>The SEC suddenly lost one-third of its staff in 1942 for what reason? </a:t>
            </a:r>
          </a:p>
          <a:p>
            <a:pPr algn="ctr"/>
            <a:endParaRPr lang="en-US">
              <a:solidFill>
                <a:schemeClr val="bg1"/>
              </a:solidFill>
              <a:latin typeface="Arial Nova"/>
              <a:cs typeface="Calibri Light"/>
            </a:endParaRPr>
          </a:p>
          <a:p>
            <a:pPr algn="ctr"/>
            <a:endParaRPr lang="en-US">
              <a:solidFill>
                <a:schemeClr val="bg1"/>
              </a:solidFill>
              <a:latin typeface="Arial Nova"/>
              <a:cs typeface="Calibri Ligh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r>
              <a:rPr lang="en-US" b="1">
                <a:solidFill>
                  <a:schemeClr val="bg1"/>
                </a:solidFill>
                <a:latin typeface="Arial"/>
                <a:cs typeface="Calibri"/>
              </a:rPr>
              <a:t>D) None of the above</a:t>
            </a:r>
          </a:p>
          <a:p>
            <a:pPr marL="0" indent="0" algn="ctr">
              <a:buNone/>
            </a:pPr>
            <a:endParaRPr lang="en-US">
              <a:solidFill>
                <a:schemeClr val="bg1"/>
              </a:solidFill>
              <a:latin typeface="Arial"/>
              <a:cs typeface="Calibri"/>
            </a:endParaRP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The actual reason was that one-third of the staff left for military service in World War II.</a:t>
            </a: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00CAAFED-3D2E-ABA8-A54B-C3D2BFB7E091}"/>
              </a:ext>
            </a:extLst>
          </p:cNvPr>
          <p:cNvSpPr>
            <a:spLocks noGrp="1"/>
          </p:cNvSpPr>
          <p:nvPr>
            <p:ph type="ftr" sz="quarter" idx="11"/>
          </p:nvPr>
        </p:nvSpPr>
        <p:spPr/>
        <p:txBody>
          <a:bodyPr/>
          <a:lstStyle/>
          <a:p>
            <a:r>
              <a:rPr lang="en-US">
                <a:solidFill>
                  <a:schemeClr val="bg1"/>
                </a:solidFill>
                <a:latin typeface="Arial"/>
                <a:cs typeface="Arial"/>
              </a:rPr>
              <a:t>10 of 58</a:t>
            </a:r>
          </a:p>
        </p:txBody>
      </p:sp>
      <p:pic>
        <p:nvPicPr>
          <p:cNvPr id="7" name="Picture 6">
            <a:extLst>
              <a:ext uri="{FF2B5EF4-FFF2-40B4-BE49-F238E27FC236}">
                <a16:creationId xmlns:a16="http://schemas.microsoft.com/office/drawing/2014/main" id="{BBDBEC45-6FA0-79EC-6625-4D18B75D6011}"/>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3EE61266-EF19-B166-89DB-7F5317686EA6}"/>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821781738"/>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Arial"/>
              </a:rPr>
              <a:t>1940s</a:t>
            </a:r>
            <a:endParaRPr lang="en-US">
              <a:solidFill>
                <a:schemeClr val="bg1"/>
              </a:solidFill>
              <a:latin typeface="Century Gothic"/>
              <a:cs typeface="Arial"/>
            </a:endParaRPr>
          </a:p>
        </p:txBody>
      </p:sp>
      <p:sp>
        <p:nvSpPr>
          <p:cNvPr id="6" name="TextBox 5">
            <a:extLst>
              <a:ext uri="{FF2B5EF4-FFF2-40B4-BE49-F238E27FC236}">
                <a16:creationId xmlns:a16="http://schemas.microsoft.com/office/drawing/2014/main" id="{5BA0CD6F-00A5-7B0B-CCC7-CD7FCA09B82C}"/>
              </a:ext>
            </a:extLst>
          </p:cNvPr>
          <p:cNvSpPr txBox="1"/>
          <p:nvPr/>
        </p:nvSpPr>
        <p:spPr>
          <a:xfrm>
            <a:off x="329889" y="1612280"/>
            <a:ext cx="48136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Regional Administrators Meeting – 1941</a:t>
            </a:r>
          </a:p>
          <a:p>
            <a:br>
              <a:rPr lang="en-US">
                <a:latin typeface="Arial"/>
                <a:cs typeface="Arial"/>
              </a:rPr>
            </a:br>
            <a:endParaRPr lang="en-US">
              <a:latin typeface="Arial"/>
              <a:cs typeface="Arial"/>
            </a:endParaRPr>
          </a:p>
        </p:txBody>
      </p:sp>
      <p:pic>
        <p:nvPicPr>
          <p:cNvPr id="13" name="Picture 12">
            <a:extLst>
              <a:ext uri="{FF2B5EF4-FFF2-40B4-BE49-F238E27FC236}">
                <a16:creationId xmlns:a16="http://schemas.microsoft.com/office/drawing/2014/main" id="{A5C61909-72AE-2D04-D934-2E5C886E002F}"/>
              </a:ext>
            </a:extLst>
          </p:cNvPr>
          <p:cNvPicPr>
            <a:picLocks noChangeAspect="1"/>
          </p:cNvPicPr>
          <p:nvPr/>
        </p:nvPicPr>
        <p:blipFill>
          <a:blip r:embed="rId2"/>
          <a:stretch>
            <a:fillRect/>
          </a:stretch>
        </p:blipFill>
        <p:spPr>
          <a:xfrm>
            <a:off x="329890" y="1956922"/>
            <a:ext cx="4488366" cy="2944155"/>
          </a:xfrm>
          <a:prstGeom prst="rect">
            <a:avLst/>
          </a:prstGeom>
        </p:spPr>
      </p:pic>
      <p:sp>
        <p:nvSpPr>
          <p:cNvPr id="14" name="TextBox 13">
            <a:extLst>
              <a:ext uri="{FF2B5EF4-FFF2-40B4-BE49-F238E27FC236}">
                <a16:creationId xmlns:a16="http://schemas.microsoft.com/office/drawing/2014/main" id="{596D5E28-DD78-2D0A-2DD2-92D872FDBAB4}"/>
              </a:ext>
            </a:extLst>
          </p:cNvPr>
          <p:cNvSpPr txBox="1"/>
          <p:nvPr/>
        </p:nvSpPr>
        <p:spPr>
          <a:xfrm>
            <a:off x="319668" y="4975302"/>
            <a:ext cx="449022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Day Karr, Daniel T. Moore, Joseph P. Rooney, O.H. Allred, William McNeil Kennedy, John L. Geraghty, William E. Green, James J. Caffrey, William Malone and Howard A. Judy</a:t>
            </a:r>
          </a:p>
          <a:p>
            <a:r>
              <a:rPr lang="en-US" sz="1400">
                <a:solidFill>
                  <a:schemeClr val="bg1"/>
                </a:solidFill>
                <a:latin typeface="Arial"/>
                <a:cs typeface="Arial"/>
              </a:rPr>
              <a:t>(Courtesy of Frances Green Oliver, </a:t>
            </a:r>
            <a:r>
              <a:rPr lang="en-US" sz="1400">
                <a:solidFill>
                  <a:schemeClr val="bg1"/>
                </a:solidFill>
                <a:latin typeface="Arial"/>
                <a:ea typeface="+mn-lt"/>
                <a:cs typeface="Arial"/>
              </a:rPr>
              <a:t>Courtesy of SEC Historical Society</a:t>
            </a:r>
            <a:r>
              <a:rPr lang="en-US" sz="1400">
                <a:solidFill>
                  <a:schemeClr val="bg1"/>
                </a:solidFill>
                <a:latin typeface="Arial"/>
                <a:cs typeface="Arial"/>
              </a:rPr>
              <a:t>)</a:t>
            </a:r>
          </a:p>
        </p:txBody>
      </p:sp>
      <p:pic>
        <p:nvPicPr>
          <p:cNvPr id="15" name="Picture 14">
            <a:extLst>
              <a:ext uri="{FF2B5EF4-FFF2-40B4-BE49-F238E27FC236}">
                <a16:creationId xmlns:a16="http://schemas.microsoft.com/office/drawing/2014/main" id="{6DD41A08-70E7-56A8-C0C0-9085A97769EE}"/>
              </a:ext>
            </a:extLst>
          </p:cNvPr>
          <p:cNvPicPr>
            <a:picLocks noChangeAspect="1"/>
          </p:cNvPicPr>
          <p:nvPr/>
        </p:nvPicPr>
        <p:blipFill>
          <a:blip r:embed="rId3"/>
          <a:stretch>
            <a:fillRect/>
          </a:stretch>
        </p:blipFill>
        <p:spPr>
          <a:xfrm>
            <a:off x="4814229" y="2712452"/>
            <a:ext cx="3251200" cy="2797325"/>
          </a:xfrm>
          <a:prstGeom prst="rect">
            <a:avLst/>
          </a:prstGeom>
        </p:spPr>
      </p:pic>
      <p:sp>
        <p:nvSpPr>
          <p:cNvPr id="18" name="TextBox 17">
            <a:extLst>
              <a:ext uri="{FF2B5EF4-FFF2-40B4-BE49-F238E27FC236}">
                <a16:creationId xmlns:a16="http://schemas.microsoft.com/office/drawing/2014/main" id="{1FC262B5-B7E9-F61E-C3F2-6ACDBD6E50A4}"/>
              </a:ext>
            </a:extLst>
          </p:cNvPr>
          <p:cNvSpPr txBox="1"/>
          <p:nvPr/>
        </p:nvSpPr>
        <p:spPr>
          <a:xfrm>
            <a:off x="4817979" y="2344822"/>
            <a:ext cx="30796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War Loan D – e – 1943</a:t>
            </a:r>
          </a:p>
        </p:txBody>
      </p:sp>
      <p:sp>
        <p:nvSpPr>
          <p:cNvPr id="19" name="TextBox 18">
            <a:extLst>
              <a:ext uri="{FF2B5EF4-FFF2-40B4-BE49-F238E27FC236}">
                <a16:creationId xmlns:a16="http://schemas.microsoft.com/office/drawing/2014/main" id="{9E6BCE96-C2E5-367A-898F-467FE4B8DB4A}"/>
              </a:ext>
            </a:extLst>
          </p:cNvPr>
          <p:cNvSpPr txBox="1"/>
          <p:nvPr/>
        </p:nvSpPr>
        <p:spPr>
          <a:xfrm>
            <a:off x="4817327" y="5523571"/>
            <a:ext cx="30312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SEC Historical Society)</a:t>
            </a:r>
          </a:p>
        </p:txBody>
      </p:sp>
      <p:pic>
        <p:nvPicPr>
          <p:cNvPr id="21" name="Picture 20">
            <a:extLst>
              <a:ext uri="{FF2B5EF4-FFF2-40B4-BE49-F238E27FC236}">
                <a16:creationId xmlns:a16="http://schemas.microsoft.com/office/drawing/2014/main" id="{74FB51F9-48DC-BC62-B73D-E34C7D06200C}"/>
              </a:ext>
            </a:extLst>
          </p:cNvPr>
          <p:cNvPicPr>
            <a:picLocks noChangeAspect="1"/>
          </p:cNvPicPr>
          <p:nvPr/>
        </p:nvPicPr>
        <p:blipFill>
          <a:blip r:embed="rId4"/>
          <a:stretch>
            <a:fillRect/>
          </a:stretch>
        </p:blipFill>
        <p:spPr>
          <a:xfrm>
            <a:off x="8070695" y="1960059"/>
            <a:ext cx="3707781" cy="3002931"/>
          </a:xfrm>
          <a:prstGeom prst="rect">
            <a:avLst/>
          </a:prstGeom>
        </p:spPr>
      </p:pic>
      <p:sp>
        <p:nvSpPr>
          <p:cNvPr id="22" name="TextBox 21">
            <a:extLst>
              <a:ext uri="{FF2B5EF4-FFF2-40B4-BE49-F238E27FC236}">
                <a16:creationId xmlns:a16="http://schemas.microsoft.com/office/drawing/2014/main" id="{913CF1E8-425A-93E8-62DC-EA9D7031D354}"/>
              </a:ext>
            </a:extLst>
          </p:cNvPr>
          <p:cNvSpPr txBox="1"/>
          <p:nvPr/>
        </p:nvSpPr>
        <p:spPr>
          <a:xfrm>
            <a:off x="8069766" y="158347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Commission – 1947</a:t>
            </a:r>
          </a:p>
        </p:txBody>
      </p:sp>
      <p:sp>
        <p:nvSpPr>
          <p:cNvPr id="23" name="TextBox 22">
            <a:extLst>
              <a:ext uri="{FF2B5EF4-FFF2-40B4-BE49-F238E27FC236}">
                <a16:creationId xmlns:a16="http://schemas.microsoft.com/office/drawing/2014/main" id="{4AD0E6D3-2894-9A92-967E-9A06F5010E3D}"/>
              </a:ext>
            </a:extLst>
          </p:cNvPr>
          <p:cNvSpPr txBox="1"/>
          <p:nvPr/>
        </p:nvSpPr>
        <p:spPr>
          <a:xfrm>
            <a:off x="8069766" y="4975302"/>
            <a:ext cx="370963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Edmond M. Hanrahan, Robert K. McConnaughey, James J. Caffrey, Richard B. McEntire and Harry A. McDonald</a:t>
            </a:r>
          </a:p>
          <a:p>
            <a:r>
              <a:rPr lang="en-US" sz="1400">
                <a:solidFill>
                  <a:schemeClr val="bg1"/>
                </a:solidFill>
                <a:latin typeface="Arial"/>
                <a:cs typeface="Arial"/>
              </a:rPr>
              <a:t>(Courtesy of SEC Historical Society)</a:t>
            </a:r>
          </a:p>
        </p:txBody>
      </p:sp>
      <p:sp>
        <p:nvSpPr>
          <p:cNvPr id="24" name="Footer Placeholder 23">
            <a:extLst>
              <a:ext uri="{FF2B5EF4-FFF2-40B4-BE49-F238E27FC236}">
                <a16:creationId xmlns:a16="http://schemas.microsoft.com/office/drawing/2014/main" id="{3BAF98F1-AA0E-C9F3-CE54-123F3D9BB422}"/>
              </a:ext>
            </a:extLst>
          </p:cNvPr>
          <p:cNvSpPr>
            <a:spLocks noGrp="1"/>
          </p:cNvSpPr>
          <p:nvPr>
            <p:ph type="ftr" sz="quarter" idx="11"/>
          </p:nvPr>
        </p:nvSpPr>
        <p:spPr/>
        <p:txBody>
          <a:bodyPr/>
          <a:lstStyle/>
          <a:p>
            <a:r>
              <a:rPr lang="en-US">
                <a:solidFill>
                  <a:schemeClr val="bg1"/>
                </a:solidFill>
                <a:latin typeface="Arial"/>
                <a:cs typeface="Arial"/>
              </a:rPr>
              <a:t>11 of 58</a:t>
            </a:r>
          </a:p>
        </p:txBody>
      </p:sp>
      <p:pic>
        <p:nvPicPr>
          <p:cNvPr id="4" name="Picture 3">
            <a:extLst>
              <a:ext uri="{FF2B5EF4-FFF2-40B4-BE49-F238E27FC236}">
                <a16:creationId xmlns:a16="http://schemas.microsoft.com/office/drawing/2014/main" id="{0278DE2C-B4DE-44B1-3F5D-9816C01BDCE8}"/>
              </a:ext>
            </a:extLst>
          </p:cNvPr>
          <p:cNvPicPr>
            <a:picLocks noChangeAspect="1"/>
          </p:cNvPicPr>
          <p:nvPr/>
        </p:nvPicPr>
        <p:blipFill>
          <a:blip r:embed="rId5"/>
          <a:stretch>
            <a:fillRect/>
          </a:stretch>
        </p:blipFill>
        <p:spPr>
          <a:xfrm>
            <a:off x="9324975" y="5995089"/>
            <a:ext cx="2686050" cy="676275"/>
          </a:xfrm>
          <a:prstGeom prst="rect">
            <a:avLst/>
          </a:prstGeom>
        </p:spPr>
      </p:pic>
      <p:sp>
        <p:nvSpPr>
          <p:cNvPr id="10" name="TextBox 9">
            <a:extLst>
              <a:ext uri="{FF2B5EF4-FFF2-40B4-BE49-F238E27FC236}">
                <a16:creationId xmlns:a16="http://schemas.microsoft.com/office/drawing/2014/main" id="{86BEFF43-BBEA-2B1E-DF44-9386C4D70F81}"/>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429412737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normAutofit fontScale="90000"/>
          </a:bodyPr>
          <a:lstStyle/>
          <a:p>
            <a:pPr algn="ctr"/>
            <a:br>
              <a:rPr lang="en-US">
                <a:latin typeface="Century Gothic"/>
                <a:ea typeface="+mj-lt"/>
                <a:cs typeface="+mj-lt"/>
              </a:rPr>
            </a:br>
            <a:r>
              <a:rPr lang="en-US">
                <a:solidFill>
                  <a:schemeClr val="bg1"/>
                </a:solidFill>
                <a:latin typeface="Century Gothic"/>
                <a:ea typeface="+mj-lt"/>
                <a:cs typeface="+mj-lt"/>
              </a:rPr>
              <a:t>In which city has the SEC never had an office?</a:t>
            </a:r>
          </a:p>
          <a:p>
            <a:pPr algn="ctr"/>
            <a:endParaRPr lang="en-US">
              <a:solidFill>
                <a:schemeClr val="bg1"/>
              </a:solidFill>
              <a:latin typeface="Arial Nova"/>
              <a:cs typeface="Calibri Ligh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A) Seattle</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B) Tulsa</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C) St. Paul</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D) Las Vegas</a:t>
            </a: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5394CE51-10C1-8DE5-786C-9A23896215ED}"/>
              </a:ext>
            </a:extLst>
          </p:cNvPr>
          <p:cNvSpPr>
            <a:spLocks noGrp="1"/>
          </p:cNvSpPr>
          <p:nvPr>
            <p:ph type="ftr" sz="quarter" idx="11"/>
          </p:nvPr>
        </p:nvSpPr>
        <p:spPr/>
        <p:txBody>
          <a:bodyPr/>
          <a:lstStyle/>
          <a:p>
            <a:r>
              <a:rPr lang="en-US">
                <a:solidFill>
                  <a:schemeClr val="bg1"/>
                </a:solidFill>
                <a:latin typeface="Arial"/>
                <a:cs typeface="Arial"/>
              </a:rPr>
              <a:t>12 of 58</a:t>
            </a:r>
            <a:endParaRPr lang="en-US">
              <a:solidFill>
                <a:schemeClr val="bg1"/>
              </a:solidFill>
              <a:cs typeface="Calibri" panose="020F0502020204030204"/>
            </a:endParaRPr>
          </a:p>
        </p:txBody>
      </p:sp>
      <p:pic>
        <p:nvPicPr>
          <p:cNvPr id="6" name="Picture 5">
            <a:extLst>
              <a:ext uri="{FF2B5EF4-FFF2-40B4-BE49-F238E27FC236}">
                <a16:creationId xmlns:a16="http://schemas.microsoft.com/office/drawing/2014/main" id="{D7D3FACD-5B46-E8F2-4F07-CD112050EB2F}"/>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74AFE1AB-7171-13EC-682A-93CEA8808A2F}"/>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1242511777"/>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normAutofit fontScale="90000"/>
          </a:bodyPr>
          <a:lstStyle/>
          <a:p>
            <a:pPr algn="ctr"/>
            <a:br>
              <a:rPr lang="en-US">
                <a:latin typeface="Century Gothic"/>
                <a:cs typeface="Calibri Light"/>
              </a:rPr>
            </a:br>
            <a:r>
              <a:rPr lang="en-US">
                <a:solidFill>
                  <a:schemeClr val="bg1"/>
                </a:solidFill>
                <a:latin typeface="Century Gothic"/>
                <a:cs typeface="Calibri Light"/>
              </a:rPr>
              <a:t>In which city has the SEC never had an office?</a:t>
            </a:r>
          </a:p>
          <a:p>
            <a:pPr algn="ctr"/>
            <a:endParaRPr lang="en-US">
              <a:solidFill>
                <a:schemeClr val="bg1"/>
              </a:solidFill>
              <a:latin typeface="Arial Nova"/>
              <a:cs typeface="Calibri Ligh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a:cs typeface="Calibri"/>
            </a:endParaRPr>
          </a:p>
          <a:p>
            <a:pPr marL="0" indent="0" algn="ctr">
              <a:buNone/>
            </a:pPr>
            <a:r>
              <a:rPr lang="en-US" b="1">
                <a:solidFill>
                  <a:schemeClr val="bg1"/>
                </a:solidFill>
                <a:latin typeface="Arial"/>
                <a:cs typeface="Calibri"/>
              </a:rPr>
              <a:t>D) Las Vegas</a:t>
            </a:r>
          </a:p>
          <a:p>
            <a:pPr marL="0" indent="0" algn="ctr">
              <a:buNone/>
            </a:pPr>
            <a:endParaRPr lang="en-US">
              <a:solidFill>
                <a:schemeClr val="bg1"/>
              </a:solidFill>
              <a:latin typeface="Arial"/>
              <a:cs typeface="Calibri"/>
            </a:endParaRP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The SEC had a regional office in Seattle that closed in 1994 and instituted several "branch offices" in the 1940s in such cities as Tulsa and St. Paul, but never ventured to Fremont Street or The Strip.</a:t>
            </a: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045C022A-3FE9-C967-0C5D-A564A9555519}"/>
              </a:ext>
            </a:extLst>
          </p:cNvPr>
          <p:cNvSpPr>
            <a:spLocks noGrp="1"/>
          </p:cNvSpPr>
          <p:nvPr>
            <p:ph type="ftr" sz="quarter" idx="11"/>
          </p:nvPr>
        </p:nvSpPr>
        <p:spPr/>
        <p:txBody>
          <a:bodyPr/>
          <a:lstStyle/>
          <a:p>
            <a:r>
              <a:rPr lang="en-US">
                <a:solidFill>
                  <a:schemeClr val="bg1"/>
                </a:solidFill>
                <a:latin typeface="Arial"/>
                <a:cs typeface="Arial"/>
              </a:rPr>
              <a:t>13 of 58</a:t>
            </a:r>
          </a:p>
        </p:txBody>
      </p:sp>
      <p:pic>
        <p:nvPicPr>
          <p:cNvPr id="7" name="Picture 6">
            <a:extLst>
              <a:ext uri="{FF2B5EF4-FFF2-40B4-BE49-F238E27FC236}">
                <a16:creationId xmlns:a16="http://schemas.microsoft.com/office/drawing/2014/main" id="{DD86F2F9-EE86-0A6F-DC44-A3D1C505993F}"/>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4AC85438-73CE-23E6-3CB4-09C53CE76D8B}"/>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008608044"/>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Calibri Light"/>
              </a:rPr>
              <a:t>1950s</a:t>
            </a:r>
            <a:endParaRPr lang="en-US" i="1">
              <a:solidFill>
                <a:schemeClr val="bg1"/>
              </a:solidFill>
              <a:latin typeface="Century Gothic"/>
            </a:endParaRPr>
          </a:p>
        </p:txBody>
      </p:sp>
      <p:pic>
        <p:nvPicPr>
          <p:cNvPr id="8" name="Picture 7">
            <a:extLst>
              <a:ext uri="{FF2B5EF4-FFF2-40B4-BE49-F238E27FC236}">
                <a16:creationId xmlns:a16="http://schemas.microsoft.com/office/drawing/2014/main" id="{DB93C181-6BF9-4250-DBD2-715B4A216C36}"/>
              </a:ext>
            </a:extLst>
          </p:cNvPr>
          <p:cNvPicPr>
            <a:picLocks noChangeAspect="1"/>
          </p:cNvPicPr>
          <p:nvPr/>
        </p:nvPicPr>
        <p:blipFill>
          <a:blip r:embed="rId2"/>
          <a:stretch>
            <a:fillRect/>
          </a:stretch>
        </p:blipFill>
        <p:spPr>
          <a:xfrm>
            <a:off x="3752157" y="2332161"/>
            <a:ext cx="4060902" cy="2931841"/>
          </a:xfrm>
          <a:prstGeom prst="rect">
            <a:avLst/>
          </a:prstGeom>
        </p:spPr>
      </p:pic>
      <p:sp>
        <p:nvSpPr>
          <p:cNvPr id="9" name="TextBox 8">
            <a:extLst>
              <a:ext uri="{FF2B5EF4-FFF2-40B4-BE49-F238E27FC236}">
                <a16:creationId xmlns:a16="http://schemas.microsoft.com/office/drawing/2014/main" id="{48E434D7-A9CD-C5EE-A737-E9B4379FC99E}"/>
              </a:ext>
            </a:extLst>
          </p:cNvPr>
          <p:cNvSpPr txBox="1"/>
          <p:nvPr/>
        </p:nvSpPr>
        <p:spPr>
          <a:xfrm>
            <a:off x="3746648" y="5267146"/>
            <a:ext cx="405346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SEC Chairman Donald C. Cook </a:t>
            </a:r>
            <a:r>
              <a:rPr lang="en-US" sz="1400" dirty="0">
                <a:solidFill>
                  <a:schemeClr val="bg1"/>
                </a:solidFill>
                <a:latin typeface="Arial"/>
                <a:cs typeface="Arial"/>
              </a:rPr>
              <a:t>and </a:t>
            </a:r>
            <a:r>
              <a:rPr lang="en-US" sz="1400">
                <a:solidFill>
                  <a:schemeClr val="bg1"/>
                </a:solidFill>
                <a:latin typeface="Arial"/>
                <a:cs typeface="Arial"/>
              </a:rPr>
              <a:t>SEC Commissioner Richard B. McEntire</a:t>
            </a:r>
          </a:p>
          <a:p>
            <a:r>
              <a:rPr lang="en-US" sz="1400">
                <a:solidFill>
                  <a:schemeClr val="bg1"/>
                </a:solidFill>
                <a:latin typeface="Arial"/>
                <a:cs typeface="Arial"/>
              </a:rPr>
              <a:t>(Courtesy of SEC Historical Society)</a:t>
            </a:r>
          </a:p>
        </p:txBody>
      </p:sp>
      <p:sp>
        <p:nvSpPr>
          <p:cNvPr id="10" name="TextBox 9">
            <a:extLst>
              <a:ext uri="{FF2B5EF4-FFF2-40B4-BE49-F238E27FC236}">
                <a16:creationId xmlns:a16="http://schemas.microsoft.com/office/drawing/2014/main" id="{5CB79D67-E9AB-3FB7-0EAD-72AF285A109A}"/>
              </a:ext>
            </a:extLst>
          </p:cNvPr>
          <p:cNvSpPr txBox="1"/>
          <p:nvPr/>
        </p:nvSpPr>
        <p:spPr>
          <a:xfrm>
            <a:off x="3741842" y="1966142"/>
            <a:ext cx="40485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Red Cross Fund Drive – 1953</a:t>
            </a:r>
          </a:p>
        </p:txBody>
      </p:sp>
      <p:pic>
        <p:nvPicPr>
          <p:cNvPr id="12" name="Picture 11">
            <a:extLst>
              <a:ext uri="{FF2B5EF4-FFF2-40B4-BE49-F238E27FC236}">
                <a16:creationId xmlns:a16="http://schemas.microsoft.com/office/drawing/2014/main" id="{770699FF-1660-E5C7-209F-EE8ED0117536}"/>
              </a:ext>
            </a:extLst>
          </p:cNvPr>
          <p:cNvPicPr>
            <a:picLocks noChangeAspect="1"/>
          </p:cNvPicPr>
          <p:nvPr/>
        </p:nvPicPr>
        <p:blipFill>
          <a:blip r:embed="rId3"/>
          <a:stretch>
            <a:fillRect/>
          </a:stretch>
        </p:blipFill>
        <p:spPr>
          <a:xfrm>
            <a:off x="198851" y="1350238"/>
            <a:ext cx="3549806" cy="4507416"/>
          </a:xfrm>
          <a:prstGeom prst="rect">
            <a:avLst/>
          </a:prstGeom>
        </p:spPr>
      </p:pic>
      <p:sp>
        <p:nvSpPr>
          <p:cNvPr id="13" name="TextBox 12">
            <a:extLst>
              <a:ext uri="{FF2B5EF4-FFF2-40B4-BE49-F238E27FC236}">
                <a16:creationId xmlns:a16="http://schemas.microsoft.com/office/drawing/2014/main" id="{59A4460E-9F22-38E4-4BC1-274CF6793883}"/>
              </a:ext>
            </a:extLst>
          </p:cNvPr>
          <p:cNvSpPr txBox="1"/>
          <p:nvPr/>
        </p:nvSpPr>
        <p:spPr>
          <a:xfrm>
            <a:off x="223507" y="699053"/>
            <a:ext cx="40355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New York Regional Office 10- and 20-Year Service Awards – 1955</a:t>
            </a:r>
          </a:p>
        </p:txBody>
      </p:sp>
      <p:sp>
        <p:nvSpPr>
          <p:cNvPr id="14" name="TextBox 13">
            <a:extLst>
              <a:ext uri="{FF2B5EF4-FFF2-40B4-BE49-F238E27FC236}">
                <a16:creationId xmlns:a16="http://schemas.microsoft.com/office/drawing/2014/main" id="{C584A418-F9FA-4488-33F8-00B530619C8D}"/>
              </a:ext>
            </a:extLst>
          </p:cNvPr>
          <p:cNvSpPr txBox="1"/>
          <p:nvPr/>
        </p:nvSpPr>
        <p:spPr>
          <a:xfrm>
            <a:off x="7788292" y="5490306"/>
            <a:ext cx="35702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SEC Historical Society)</a:t>
            </a:r>
          </a:p>
        </p:txBody>
      </p:sp>
      <p:pic>
        <p:nvPicPr>
          <p:cNvPr id="15" name="Picture 14">
            <a:extLst>
              <a:ext uri="{FF2B5EF4-FFF2-40B4-BE49-F238E27FC236}">
                <a16:creationId xmlns:a16="http://schemas.microsoft.com/office/drawing/2014/main" id="{370319CC-A88A-DBBF-A87D-150BCE83028D}"/>
              </a:ext>
            </a:extLst>
          </p:cNvPr>
          <p:cNvPicPr>
            <a:picLocks noChangeAspect="1"/>
          </p:cNvPicPr>
          <p:nvPr/>
        </p:nvPicPr>
        <p:blipFill>
          <a:blip r:embed="rId4"/>
          <a:stretch>
            <a:fillRect/>
          </a:stretch>
        </p:blipFill>
        <p:spPr>
          <a:xfrm>
            <a:off x="7834540" y="2163062"/>
            <a:ext cx="4119217" cy="3325604"/>
          </a:xfrm>
          <a:prstGeom prst="rect">
            <a:avLst/>
          </a:prstGeom>
        </p:spPr>
      </p:pic>
      <p:sp>
        <p:nvSpPr>
          <p:cNvPr id="16" name="TextBox 15">
            <a:extLst>
              <a:ext uri="{FF2B5EF4-FFF2-40B4-BE49-F238E27FC236}">
                <a16:creationId xmlns:a16="http://schemas.microsoft.com/office/drawing/2014/main" id="{98C03824-30DC-1BBD-1996-776884229E1E}"/>
              </a:ext>
            </a:extLst>
          </p:cNvPr>
          <p:cNvSpPr txBox="1"/>
          <p:nvPr/>
        </p:nvSpPr>
        <p:spPr>
          <a:xfrm>
            <a:off x="7783040" y="1506817"/>
            <a:ext cx="43123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25th Anniversary Dinner – Oct. 8, 1959</a:t>
            </a:r>
          </a:p>
        </p:txBody>
      </p:sp>
      <p:sp>
        <p:nvSpPr>
          <p:cNvPr id="17" name="TextBox 16">
            <a:extLst>
              <a:ext uri="{FF2B5EF4-FFF2-40B4-BE49-F238E27FC236}">
                <a16:creationId xmlns:a16="http://schemas.microsoft.com/office/drawing/2014/main" id="{4E745EBF-E973-FAD8-EFA9-0857FCA5C868}"/>
              </a:ext>
            </a:extLst>
          </p:cNvPr>
          <p:cNvSpPr txBox="1"/>
          <p:nvPr/>
        </p:nvSpPr>
        <p:spPr>
          <a:xfrm>
            <a:off x="200964" y="5858458"/>
            <a:ext cx="40627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SEC Historical Society)</a:t>
            </a:r>
          </a:p>
        </p:txBody>
      </p:sp>
      <p:sp>
        <p:nvSpPr>
          <p:cNvPr id="18" name="Footer Placeholder 17">
            <a:extLst>
              <a:ext uri="{FF2B5EF4-FFF2-40B4-BE49-F238E27FC236}">
                <a16:creationId xmlns:a16="http://schemas.microsoft.com/office/drawing/2014/main" id="{89BC0BFA-866D-22FD-EB46-C460A383EC1C}"/>
              </a:ext>
            </a:extLst>
          </p:cNvPr>
          <p:cNvSpPr>
            <a:spLocks noGrp="1"/>
          </p:cNvSpPr>
          <p:nvPr>
            <p:ph type="ftr" sz="quarter" idx="11"/>
          </p:nvPr>
        </p:nvSpPr>
        <p:spPr/>
        <p:txBody>
          <a:bodyPr/>
          <a:lstStyle/>
          <a:p>
            <a:r>
              <a:rPr lang="en-US">
                <a:solidFill>
                  <a:schemeClr val="bg1"/>
                </a:solidFill>
                <a:latin typeface="Arial"/>
                <a:cs typeface="Arial"/>
              </a:rPr>
              <a:t>14 of 58</a:t>
            </a:r>
            <a:endParaRPr lang="en-US">
              <a:solidFill>
                <a:schemeClr val="bg1"/>
              </a:solidFill>
            </a:endParaRPr>
          </a:p>
        </p:txBody>
      </p:sp>
      <p:pic>
        <p:nvPicPr>
          <p:cNvPr id="4" name="Picture 3">
            <a:extLst>
              <a:ext uri="{FF2B5EF4-FFF2-40B4-BE49-F238E27FC236}">
                <a16:creationId xmlns:a16="http://schemas.microsoft.com/office/drawing/2014/main" id="{927357BC-1BDD-5F8C-62FF-F407CDC7EECA}"/>
              </a:ext>
            </a:extLst>
          </p:cNvPr>
          <p:cNvPicPr>
            <a:picLocks noChangeAspect="1"/>
          </p:cNvPicPr>
          <p:nvPr/>
        </p:nvPicPr>
        <p:blipFill>
          <a:blip r:embed="rId5"/>
          <a:stretch>
            <a:fillRect/>
          </a:stretch>
        </p:blipFill>
        <p:spPr>
          <a:xfrm>
            <a:off x="9324975" y="5995089"/>
            <a:ext cx="2686050" cy="676275"/>
          </a:xfrm>
          <a:prstGeom prst="rect">
            <a:avLst/>
          </a:prstGeom>
        </p:spPr>
      </p:pic>
      <p:sp>
        <p:nvSpPr>
          <p:cNvPr id="19" name="TextBox 18">
            <a:extLst>
              <a:ext uri="{FF2B5EF4-FFF2-40B4-BE49-F238E27FC236}">
                <a16:creationId xmlns:a16="http://schemas.microsoft.com/office/drawing/2014/main" id="{BA4EB1E6-AF69-0B87-DFB5-855BDB0AE459}"/>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1441867779"/>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fontScale="90000"/>
          </a:bodyPr>
          <a:lstStyle/>
          <a:p>
            <a:pPr algn="ctr"/>
            <a:r>
              <a:rPr lang="en-US">
                <a:solidFill>
                  <a:schemeClr val="bg1"/>
                </a:solidFill>
                <a:latin typeface="Century Gothic"/>
                <a:cs typeface="Calibri Light"/>
              </a:rPr>
              <a:t>Who is the only SEC Chairman who also served on the U.S. Supreme Court?</a:t>
            </a:r>
            <a:endParaRPr lang="en-US">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1868757"/>
            <a:ext cx="10515600" cy="4351338"/>
          </a:xfrm>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lnSpc>
                <a:spcPct val="80000"/>
              </a:lnSpc>
              <a:buNone/>
            </a:pPr>
            <a:r>
              <a:rPr lang="en-US">
                <a:solidFill>
                  <a:schemeClr val="bg1"/>
                </a:solidFill>
                <a:latin typeface="Arial"/>
                <a:cs typeface="Calibri"/>
              </a:rPr>
              <a:t>A) William O. Douglas</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B) Joseph P. Kennedy</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C) James M. Landis</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D) Christopher Cox</a:t>
            </a:r>
          </a:p>
          <a:p>
            <a:pPr marL="0" indent="0" algn="ctr">
              <a:lnSpc>
                <a:spcPct val="80000"/>
              </a:lnSpc>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B3A912D2-2A65-65F1-562D-C79E3A2F53BD}"/>
              </a:ext>
            </a:extLst>
          </p:cNvPr>
          <p:cNvSpPr>
            <a:spLocks noGrp="1"/>
          </p:cNvSpPr>
          <p:nvPr>
            <p:ph type="ftr" sz="quarter" idx="11"/>
          </p:nvPr>
        </p:nvSpPr>
        <p:spPr/>
        <p:txBody>
          <a:bodyPr/>
          <a:lstStyle/>
          <a:p>
            <a:r>
              <a:rPr lang="en-US">
                <a:solidFill>
                  <a:schemeClr val="bg1"/>
                </a:solidFill>
                <a:latin typeface="Arial"/>
                <a:cs typeface="Arial"/>
              </a:rPr>
              <a:t>15 of 58</a:t>
            </a:r>
          </a:p>
        </p:txBody>
      </p:sp>
      <p:pic>
        <p:nvPicPr>
          <p:cNvPr id="6" name="Picture 5">
            <a:extLst>
              <a:ext uri="{FF2B5EF4-FFF2-40B4-BE49-F238E27FC236}">
                <a16:creationId xmlns:a16="http://schemas.microsoft.com/office/drawing/2014/main" id="{1A668962-6E8A-C1D0-5B1A-EA004D44587D}"/>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3CE05B49-AD4E-1711-E726-E7EB75C3B149}"/>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496483609"/>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1457804"/>
            <a:ext cx="10515600" cy="1325563"/>
          </a:xfrm>
        </p:spPr>
        <p:txBody>
          <a:bodyPr>
            <a:normAutofit fontScale="90000"/>
          </a:bodyPr>
          <a:lstStyle/>
          <a:p>
            <a:pPr algn="ctr"/>
            <a:r>
              <a:rPr lang="en-US">
                <a:solidFill>
                  <a:srgbClr val="FFFFFF"/>
                </a:solidFill>
                <a:latin typeface="Century Gothic"/>
                <a:cs typeface="+mj-lt"/>
              </a:rPr>
              <a:t>Which</a:t>
            </a:r>
            <a:r>
              <a:rPr lang="en-US">
                <a:solidFill>
                  <a:schemeClr val="bg1"/>
                </a:solidFill>
                <a:latin typeface="Century Gothic"/>
                <a:ea typeface="+mj-lt"/>
                <a:cs typeface="+mj-lt"/>
              </a:rPr>
              <a:t> is the only SEC Chairman who also served on the U.S. Supreme Court?</a:t>
            </a:r>
          </a:p>
          <a:p>
            <a:pPr algn="ctr"/>
            <a:endParaRPr lang="en-US">
              <a:solidFill>
                <a:schemeClr val="bg1"/>
              </a:solidFill>
              <a:latin typeface="Arial Nova"/>
              <a:ea typeface="+mj-lt"/>
              <a:cs typeface="+mj-lt"/>
            </a:endParaRPr>
          </a:p>
          <a:p>
            <a:pPr algn="ctr"/>
            <a:endParaRPr lang="en-US">
              <a:solidFill>
                <a:schemeClr val="bg1"/>
              </a:solidFill>
              <a:latin typeface="Arial Nova"/>
              <a:ea typeface="+mj-lt"/>
              <a:cs typeface="+mj-l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ea typeface="+mn-lt"/>
              <a:cs typeface="+mn-lt"/>
            </a:endParaRPr>
          </a:p>
          <a:p>
            <a:pPr marL="0" indent="0" algn="ctr">
              <a:lnSpc>
                <a:spcPct val="80000"/>
              </a:lnSpc>
              <a:buNone/>
            </a:pPr>
            <a:r>
              <a:rPr lang="en-US" b="1">
                <a:solidFill>
                  <a:schemeClr val="bg1"/>
                </a:solidFill>
                <a:latin typeface="Arial"/>
                <a:ea typeface="+mn-lt"/>
                <a:cs typeface="+mn-lt"/>
              </a:rPr>
              <a:t>A) William O. Douglas</a:t>
            </a:r>
            <a:endParaRPr lang="en-US" b="1">
              <a:solidFill>
                <a:schemeClr val="bg1"/>
              </a:solidFill>
              <a:latin typeface="Arial"/>
              <a:cs typeface="Arial"/>
            </a:endParaRPr>
          </a:p>
          <a:p>
            <a:pPr marL="0" indent="0" algn="ctr">
              <a:buNone/>
            </a:pPr>
            <a:endParaRPr lang="en-US">
              <a:solidFill>
                <a:schemeClr val="bg1"/>
              </a:solidFill>
              <a:latin typeface="Arial"/>
              <a:cs typeface="Calibri"/>
            </a:endParaRP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While serving as the third Chairman of the SEC, William O. Douglas was appointed to the Supreme Court in April 1939.</a:t>
            </a:r>
            <a:endParaRPr lang="en-US">
              <a:solidFill>
                <a:schemeClr val="bg1"/>
              </a:solidFill>
              <a:latin typeface="Arial"/>
              <a:cs typeface="Arial"/>
            </a:endParaRPr>
          </a:p>
          <a:p>
            <a:pPr marL="0" indent="0" algn="ctr">
              <a:buNone/>
            </a:pPr>
            <a:endParaRPr lang="en-US">
              <a:solidFill>
                <a:schemeClr val="bg1"/>
              </a:solidFill>
              <a:latin typeface="Arial Nova"/>
              <a:cs typeface="Calibri"/>
            </a:endParaRP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F95256D5-1315-CA97-75D4-A8DDB6243845}"/>
              </a:ext>
            </a:extLst>
          </p:cNvPr>
          <p:cNvSpPr>
            <a:spLocks noGrp="1"/>
          </p:cNvSpPr>
          <p:nvPr>
            <p:ph type="ftr" sz="quarter" idx="11"/>
          </p:nvPr>
        </p:nvSpPr>
        <p:spPr/>
        <p:txBody>
          <a:bodyPr/>
          <a:lstStyle/>
          <a:p>
            <a:r>
              <a:rPr lang="en-US">
                <a:solidFill>
                  <a:schemeClr val="bg1"/>
                </a:solidFill>
                <a:latin typeface="Arial"/>
                <a:cs typeface="Arial"/>
              </a:rPr>
              <a:t>16 of 58</a:t>
            </a:r>
          </a:p>
        </p:txBody>
      </p:sp>
      <p:pic>
        <p:nvPicPr>
          <p:cNvPr id="7" name="Picture 6">
            <a:extLst>
              <a:ext uri="{FF2B5EF4-FFF2-40B4-BE49-F238E27FC236}">
                <a16:creationId xmlns:a16="http://schemas.microsoft.com/office/drawing/2014/main" id="{23EA2186-E0FB-5100-57F4-169CCD367BF7}"/>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31E7FC2F-8E57-3BFD-E251-48FE7E45EA31}"/>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054716297"/>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Calibri Light"/>
              </a:rPr>
              <a:t>1960s</a:t>
            </a:r>
            <a:endParaRPr lang="en-US">
              <a:solidFill>
                <a:schemeClr val="bg1"/>
              </a:solidFill>
              <a:latin typeface="Century Gothic"/>
              <a:cs typeface="Calibri Light" panose="020F0302020204030204"/>
            </a:endParaRPr>
          </a:p>
        </p:txBody>
      </p:sp>
      <p:pic>
        <p:nvPicPr>
          <p:cNvPr id="7" name="Picture 6">
            <a:extLst>
              <a:ext uri="{FF2B5EF4-FFF2-40B4-BE49-F238E27FC236}">
                <a16:creationId xmlns:a16="http://schemas.microsoft.com/office/drawing/2014/main" id="{B72387A4-D751-245F-D37E-ECED868EBCA6}"/>
              </a:ext>
            </a:extLst>
          </p:cNvPr>
          <p:cNvPicPr>
            <a:picLocks noChangeAspect="1"/>
          </p:cNvPicPr>
          <p:nvPr/>
        </p:nvPicPr>
        <p:blipFill>
          <a:blip r:embed="rId2"/>
          <a:stretch>
            <a:fillRect/>
          </a:stretch>
        </p:blipFill>
        <p:spPr>
          <a:xfrm>
            <a:off x="103729" y="2038001"/>
            <a:ext cx="3844151" cy="3190875"/>
          </a:xfrm>
          <a:prstGeom prst="rect">
            <a:avLst/>
          </a:prstGeom>
        </p:spPr>
      </p:pic>
      <p:sp>
        <p:nvSpPr>
          <p:cNvPr id="8" name="TextBox 7">
            <a:extLst>
              <a:ext uri="{FF2B5EF4-FFF2-40B4-BE49-F238E27FC236}">
                <a16:creationId xmlns:a16="http://schemas.microsoft.com/office/drawing/2014/main" id="{B10533D7-F64A-1590-5AC1-BFA1E02B9B6E}"/>
              </a:ext>
            </a:extLst>
          </p:cNvPr>
          <p:cNvSpPr txBox="1"/>
          <p:nvPr/>
        </p:nvSpPr>
        <p:spPr>
          <a:xfrm>
            <a:off x="105936" y="1388327"/>
            <a:ext cx="39140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Administrative Management Conference – April 1961</a:t>
            </a:r>
          </a:p>
        </p:txBody>
      </p:sp>
      <p:sp>
        <p:nvSpPr>
          <p:cNvPr id="11" name="TextBox 10">
            <a:extLst>
              <a:ext uri="{FF2B5EF4-FFF2-40B4-BE49-F238E27FC236}">
                <a16:creationId xmlns:a16="http://schemas.microsoft.com/office/drawing/2014/main" id="{3F42817A-48BA-F11C-F418-C3189CE12D4C}"/>
              </a:ext>
            </a:extLst>
          </p:cNvPr>
          <p:cNvSpPr txBox="1"/>
          <p:nvPr/>
        </p:nvSpPr>
        <p:spPr>
          <a:xfrm>
            <a:off x="105937" y="5328424"/>
            <a:ext cx="325429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latin typeface="Arial"/>
                <a:cs typeface="Arial"/>
              </a:rPr>
              <a:t>(</a:t>
            </a:r>
            <a:r>
              <a:rPr lang="en-US" sz="1400">
                <a:solidFill>
                  <a:schemeClr val="bg1"/>
                </a:solidFill>
                <a:latin typeface="Arial"/>
                <a:cs typeface="Arial"/>
              </a:rPr>
              <a:t>Courtesy of SEC Historical Society</a:t>
            </a:r>
            <a:r>
              <a:rPr lang="en-US" sz="1400" dirty="0">
                <a:solidFill>
                  <a:schemeClr val="bg1"/>
                </a:solidFill>
                <a:latin typeface="Arial"/>
                <a:cs typeface="Arial"/>
              </a:rPr>
              <a:t>)</a:t>
            </a:r>
            <a:endParaRPr lang="en-US" sz="1400">
              <a:solidFill>
                <a:schemeClr val="bg1"/>
              </a:solidFill>
              <a:latin typeface="Arial"/>
              <a:cs typeface="Arial"/>
            </a:endParaRPr>
          </a:p>
        </p:txBody>
      </p:sp>
      <p:pic>
        <p:nvPicPr>
          <p:cNvPr id="12" name="Picture 11">
            <a:extLst>
              <a:ext uri="{FF2B5EF4-FFF2-40B4-BE49-F238E27FC236}">
                <a16:creationId xmlns:a16="http://schemas.microsoft.com/office/drawing/2014/main" id="{7D3AC7C8-05B5-AFFC-161F-B8A335C0FEE5}"/>
              </a:ext>
            </a:extLst>
          </p:cNvPr>
          <p:cNvPicPr>
            <a:picLocks noChangeAspect="1"/>
          </p:cNvPicPr>
          <p:nvPr/>
        </p:nvPicPr>
        <p:blipFill>
          <a:blip r:embed="rId3"/>
          <a:stretch>
            <a:fillRect/>
          </a:stretch>
        </p:blipFill>
        <p:spPr>
          <a:xfrm>
            <a:off x="4030701" y="2219790"/>
            <a:ext cx="3926158" cy="2827298"/>
          </a:xfrm>
          <a:prstGeom prst="rect">
            <a:avLst/>
          </a:prstGeom>
        </p:spPr>
      </p:pic>
      <p:sp>
        <p:nvSpPr>
          <p:cNvPr id="13" name="TextBox 12">
            <a:extLst>
              <a:ext uri="{FF2B5EF4-FFF2-40B4-BE49-F238E27FC236}">
                <a16:creationId xmlns:a16="http://schemas.microsoft.com/office/drawing/2014/main" id="{244F209C-D8C9-1C22-70B5-3B9DEBABB8F9}"/>
              </a:ext>
            </a:extLst>
          </p:cNvPr>
          <p:cNvSpPr txBox="1"/>
          <p:nvPr/>
        </p:nvSpPr>
        <p:spPr>
          <a:xfrm>
            <a:off x="4046034" y="5040351"/>
            <a:ext cx="391407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Hamer Budge and Francis M. Wheat</a:t>
            </a:r>
            <a:r>
              <a:rPr lang="en-US" sz="1400" dirty="0">
                <a:solidFill>
                  <a:schemeClr val="bg1"/>
                </a:solidFill>
                <a:latin typeface="Arial"/>
                <a:cs typeface="Arial"/>
              </a:rPr>
              <a:t>, </a:t>
            </a:r>
            <a:r>
              <a:rPr lang="en-US" sz="1400">
                <a:solidFill>
                  <a:schemeClr val="bg1"/>
                </a:solidFill>
                <a:latin typeface="Arial"/>
                <a:cs typeface="Arial"/>
              </a:rPr>
              <a:t>Byron D. Woodside, Manuel Cohen and Hugh F. Owens</a:t>
            </a:r>
          </a:p>
          <a:p>
            <a:r>
              <a:rPr lang="en-US" sz="1400" dirty="0">
                <a:solidFill>
                  <a:schemeClr val="bg1"/>
                </a:solidFill>
                <a:latin typeface="Arial"/>
                <a:cs typeface="Arial"/>
              </a:rPr>
              <a:t>(</a:t>
            </a:r>
            <a:r>
              <a:rPr lang="en-US" sz="1400">
                <a:solidFill>
                  <a:schemeClr val="bg1"/>
                </a:solidFill>
                <a:latin typeface="Arial"/>
                <a:cs typeface="Arial"/>
              </a:rPr>
              <a:t>Courtesy of SEC Historical Society</a:t>
            </a:r>
            <a:r>
              <a:rPr lang="en-US" sz="1400" dirty="0">
                <a:solidFill>
                  <a:schemeClr val="bg1"/>
                </a:solidFill>
                <a:latin typeface="Arial"/>
                <a:cs typeface="Arial"/>
              </a:rPr>
              <a:t>)</a:t>
            </a:r>
            <a:endParaRPr lang="en-US" sz="1400">
              <a:solidFill>
                <a:schemeClr val="bg1"/>
              </a:solidFill>
              <a:latin typeface="Arial"/>
              <a:cs typeface="Arial"/>
            </a:endParaRPr>
          </a:p>
        </p:txBody>
      </p:sp>
      <p:sp>
        <p:nvSpPr>
          <p:cNvPr id="14" name="TextBox 13">
            <a:extLst>
              <a:ext uri="{FF2B5EF4-FFF2-40B4-BE49-F238E27FC236}">
                <a16:creationId xmlns:a16="http://schemas.microsoft.com/office/drawing/2014/main" id="{25CB59F5-8A89-D175-6488-052B1F864CFC}"/>
              </a:ext>
            </a:extLst>
          </p:cNvPr>
          <p:cNvSpPr txBox="1"/>
          <p:nvPr/>
        </p:nvSpPr>
        <p:spPr>
          <a:xfrm>
            <a:off x="4129669" y="1852961"/>
            <a:ext cx="40534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Commission – Oct. 2, 1964​</a:t>
            </a:r>
          </a:p>
        </p:txBody>
      </p:sp>
      <p:pic>
        <p:nvPicPr>
          <p:cNvPr id="16" name="Picture 15">
            <a:extLst>
              <a:ext uri="{FF2B5EF4-FFF2-40B4-BE49-F238E27FC236}">
                <a16:creationId xmlns:a16="http://schemas.microsoft.com/office/drawing/2014/main" id="{A3CC4121-C1C8-4D90-FC92-09EC78895052}"/>
              </a:ext>
            </a:extLst>
          </p:cNvPr>
          <p:cNvPicPr>
            <a:picLocks noChangeAspect="1"/>
          </p:cNvPicPr>
          <p:nvPr/>
        </p:nvPicPr>
        <p:blipFill>
          <a:blip r:embed="rId4"/>
          <a:stretch>
            <a:fillRect/>
          </a:stretch>
        </p:blipFill>
        <p:spPr>
          <a:xfrm>
            <a:off x="8051759" y="2689070"/>
            <a:ext cx="4052309" cy="2827301"/>
          </a:xfrm>
          <a:prstGeom prst="rect">
            <a:avLst/>
          </a:prstGeom>
        </p:spPr>
      </p:pic>
      <p:sp>
        <p:nvSpPr>
          <p:cNvPr id="17" name="TextBox 16">
            <a:extLst>
              <a:ext uri="{FF2B5EF4-FFF2-40B4-BE49-F238E27FC236}">
                <a16:creationId xmlns:a16="http://schemas.microsoft.com/office/drawing/2014/main" id="{0FF25F2B-D48C-ADBC-066D-2E24C61899A1}"/>
              </a:ext>
            </a:extLst>
          </p:cNvPr>
          <p:cNvSpPr txBox="1"/>
          <p:nvPr/>
        </p:nvSpPr>
        <p:spPr>
          <a:xfrm>
            <a:off x="8060473" y="2038815"/>
            <a:ext cx="40441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Regional Administrators Conference – 1969</a:t>
            </a:r>
          </a:p>
          <a:p>
            <a:endParaRPr lang="en-US">
              <a:latin typeface="Arial"/>
              <a:cs typeface="Arial"/>
            </a:endParaRPr>
          </a:p>
        </p:txBody>
      </p:sp>
      <p:sp>
        <p:nvSpPr>
          <p:cNvPr id="19" name="TextBox 18">
            <a:extLst>
              <a:ext uri="{FF2B5EF4-FFF2-40B4-BE49-F238E27FC236}">
                <a16:creationId xmlns:a16="http://schemas.microsoft.com/office/drawing/2014/main" id="{E6BB0DE0-F473-E197-230A-52454970C4C0}"/>
              </a:ext>
            </a:extLst>
          </p:cNvPr>
          <p:cNvSpPr txBox="1"/>
          <p:nvPr/>
        </p:nvSpPr>
        <p:spPr>
          <a:xfrm>
            <a:off x="7967546" y="5644376"/>
            <a:ext cx="30777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latin typeface="Arial"/>
                <a:cs typeface="Arial"/>
              </a:rPr>
              <a:t>(</a:t>
            </a:r>
            <a:r>
              <a:rPr lang="en-US" sz="1400">
                <a:solidFill>
                  <a:schemeClr val="bg1"/>
                </a:solidFill>
                <a:latin typeface="Arial"/>
                <a:cs typeface="Arial"/>
              </a:rPr>
              <a:t>Courtesy of SEC Historical Society​</a:t>
            </a:r>
            <a:r>
              <a:rPr lang="en-US" sz="1400" dirty="0">
                <a:solidFill>
                  <a:schemeClr val="bg1"/>
                </a:solidFill>
                <a:latin typeface="Arial"/>
                <a:cs typeface="Arial"/>
              </a:rPr>
              <a:t>)</a:t>
            </a:r>
            <a:endParaRPr lang="en-US" sz="1400">
              <a:solidFill>
                <a:schemeClr val="bg1"/>
              </a:solidFill>
              <a:latin typeface="Arial"/>
              <a:cs typeface="Arial"/>
            </a:endParaRPr>
          </a:p>
        </p:txBody>
      </p:sp>
      <p:sp>
        <p:nvSpPr>
          <p:cNvPr id="20" name="Footer Placeholder 19">
            <a:extLst>
              <a:ext uri="{FF2B5EF4-FFF2-40B4-BE49-F238E27FC236}">
                <a16:creationId xmlns:a16="http://schemas.microsoft.com/office/drawing/2014/main" id="{AED505E9-07EE-B534-AA53-2403F426BEC3}"/>
              </a:ext>
            </a:extLst>
          </p:cNvPr>
          <p:cNvSpPr>
            <a:spLocks noGrp="1"/>
          </p:cNvSpPr>
          <p:nvPr>
            <p:ph type="ftr" sz="quarter" idx="11"/>
          </p:nvPr>
        </p:nvSpPr>
        <p:spPr/>
        <p:txBody>
          <a:bodyPr/>
          <a:lstStyle/>
          <a:p>
            <a:r>
              <a:rPr lang="en-US">
                <a:solidFill>
                  <a:schemeClr val="bg1"/>
                </a:solidFill>
                <a:latin typeface="Arial"/>
                <a:cs typeface="Arial"/>
              </a:rPr>
              <a:t>17 of 58</a:t>
            </a:r>
          </a:p>
        </p:txBody>
      </p:sp>
      <p:pic>
        <p:nvPicPr>
          <p:cNvPr id="4" name="Picture 3">
            <a:extLst>
              <a:ext uri="{FF2B5EF4-FFF2-40B4-BE49-F238E27FC236}">
                <a16:creationId xmlns:a16="http://schemas.microsoft.com/office/drawing/2014/main" id="{7BA70AA6-34CB-06C4-DE38-5BBBB5A95927}"/>
              </a:ext>
            </a:extLst>
          </p:cNvPr>
          <p:cNvPicPr>
            <a:picLocks noChangeAspect="1"/>
          </p:cNvPicPr>
          <p:nvPr/>
        </p:nvPicPr>
        <p:blipFill>
          <a:blip r:embed="rId5"/>
          <a:stretch>
            <a:fillRect/>
          </a:stretch>
        </p:blipFill>
        <p:spPr>
          <a:xfrm>
            <a:off x="9324975" y="5995089"/>
            <a:ext cx="2686050" cy="676275"/>
          </a:xfrm>
          <a:prstGeom prst="rect">
            <a:avLst/>
          </a:prstGeom>
        </p:spPr>
      </p:pic>
      <p:sp>
        <p:nvSpPr>
          <p:cNvPr id="15" name="TextBox 14">
            <a:extLst>
              <a:ext uri="{FF2B5EF4-FFF2-40B4-BE49-F238E27FC236}">
                <a16:creationId xmlns:a16="http://schemas.microsoft.com/office/drawing/2014/main" id="{1D76327A-224D-12C8-C551-CB5F53C790F5}"/>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17443274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23823" y="365125"/>
            <a:ext cx="10515600" cy="1325563"/>
          </a:xfrm>
        </p:spPr>
        <p:txBody>
          <a:bodyPr>
            <a:normAutofit fontScale="90000"/>
          </a:bodyPr>
          <a:lstStyle/>
          <a:p>
            <a:pPr algn="ctr"/>
            <a:br>
              <a:rPr lang="en-US">
                <a:latin typeface="Century Gothic"/>
                <a:cs typeface="Calibri Light"/>
              </a:rPr>
            </a:br>
            <a:r>
              <a:rPr lang="en-US">
                <a:solidFill>
                  <a:schemeClr val="bg1"/>
                </a:solidFill>
                <a:latin typeface="Century Gothic"/>
                <a:cs typeface="Calibri Light"/>
              </a:rPr>
              <a:t>In what year during the Commission’s 90-year history did the Dow Jones Industrial Average break 1,000 points for the first time?</a:t>
            </a: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lnSpcReduction="10000"/>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r>
              <a:rPr lang="en-US">
                <a:solidFill>
                  <a:schemeClr val="bg1"/>
                </a:solidFill>
                <a:latin typeface="Arial"/>
                <a:cs typeface="Calibri"/>
              </a:rPr>
              <a:t>A) 1962</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B) 1972</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C) 1982</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D) 1992</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55A20A09-069D-27D3-CD18-D6B20786E68D}"/>
              </a:ext>
            </a:extLst>
          </p:cNvPr>
          <p:cNvSpPr>
            <a:spLocks noGrp="1"/>
          </p:cNvSpPr>
          <p:nvPr>
            <p:ph type="ftr" sz="quarter" idx="11"/>
          </p:nvPr>
        </p:nvSpPr>
        <p:spPr/>
        <p:txBody>
          <a:bodyPr/>
          <a:lstStyle/>
          <a:p>
            <a:r>
              <a:rPr lang="en-US">
                <a:solidFill>
                  <a:schemeClr val="bg1"/>
                </a:solidFill>
                <a:latin typeface="Arial"/>
                <a:cs typeface="Arial"/>
              </a:rPr>
              <a:t>18 of 58</a:t>
            </a:r>
          </a:p>
        </p:txBody>
      </p:sp>
      <p:pic>
        <p:nvPicPr>
          <p:cNvPr id="6" name="Picture 5">
            <a:extLst>
              <a:ext uri="{FF2B5EF4-FFF2-40B4-BE49-F238E27FC236}">
                <a16:creationId xmlns:a16="http://schemas.microsoft.com/office/drawing/2014/main" id="{41617D95-00C1-7241-53D0-B586995E9A67}"/>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13226934-7E96-A07F-9EFE-9DE4DF3FB943}"/>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1253601392"/>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normAutofit fontScale="90000"/>
          </a:bodyPr>
          <a:lstStyle/>
          <a:p>
            <a:pPr algn="ctr"/>
            <a:br>
              <a:rPr lang="en-US">
                <a:solidFill>
                  <a:srgbClr val="FFFFFF"/>
                </a:solidFill>
                <a:latin typeface="Arial Nova"/>
                <a:cs typeface="+mj-lt"/>
              </a:rPr>
            </a:br>
            <a:br>
              <a:rPr lang="en-US">
                <a:latin typeface="Arial Nova"/>
                <a:cs typeface="+mj-lt"/>
              </a:rPr>
            </a:br>
            <a:br>
              <a:rPr lang="en-US">
                <a:latin typeface="Arial Nova"/>
                <a:cs typeface="+mj-lt"/>
              </a:rPr>
            </a:br>
            <a:r>
              <a:rPr lang="en-US">
                <a:solidFill>
                  <a:srgbClr val="FFFFFF"/>
                </a:solidFill>
                <a:latin typeface="Century Gothic"/>
                <a:cs typeface="+mj-lt"/>
              </a:rPr>
              <a:t>In what year during the Commission’s 90-year history did the Dow </a:t>
            </a:r>
            <a:r>
              <a:rPr lang="en-US">
                <a:solidFill>
                  <a:schemeClr val="bg1"/>
                </a:solidFill>
                <a:latin typeface="Century Gothic"/>
                <a:ea typeface="+mj-lt"/>
                <a:cs typeface="+mj-lt"/>
              </a:rPr>
              <a:t>Jones Industrial Average break 1,000 points for the first time?</a:t>
            </a:r>
          </a:p>
          <a:p>
            <a:pPr algn="ctr"/>
            <a:endParaRPr lang="en-US">
              <a:solidFill>
                <a:schemeClr val="bg1"/>
              </a:solidFill>
              <a:latin typeface="Arial Nova"/>
              <a:ea typeface="+mj-lt"/>
              <a:cs typeface="+mj-lt"/>
            </a:endParaRPr>
          </a:p>
          <a:p>
            <a:pPr algn="ctr"/>
            <a:endParaRPr lang="en-US">
              <a:solidFill>
                <a:schemeClr val="bg1"/>
              </a:solidFill>
              <a:latin typeface="Arial Nova"/>
              <a:cs typeface="Calibri Ligh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buNone/>
            </a:pPr>
            <a:r>
              <a:rPr lang="en-US" b="1">
                <a:solidFill>
                  <a:schemeClr val="bg1"/>
                </a:solidFill>
                <a:latin typeface="Arial"/>
                <a:cs typeface="Calibri"/>
              </a:rPr>
              <a:t>B) 1972</a:t>
            </a:r>
            <a:endParaRPr lang="en-US">
              <a:solidFill>
                <a:schemeClr val="bg1"/>
              </a:solidFill>
              <a:latin typeface="Arial"/>
              <a:cs typeface="Arial"/>
            </a:endParaRPr>
          </a:p>
          <a:p>
            <a:pPr marL="0" indent="0" algn="ctr">
              <a:buNone/>
            </a:pPr>
            <a:endParaRPr lang="en-US">
              <a:solidFill>
                <a:schemeClr val="bg1"/>
              </a:solidFill>
              <a:latin typeface="Arial"/>
              <a:cs typeface="Calibri"/>
            </a:endParaRP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On Nov. 14, 1972, the Dow Jones Industrial Average closed above 1,000 for the first time.</a:t>
            </a: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A4A3419B-A486-F704-05A4-47EC7DFA828E}"/>
              </a:ext>
            </a:extLst>
          </p:cNvPr>
          <p:cNvSpPr>
            <a:spLocks noGrp="1"/>
          </p:cNvSpPr>
          <p:nvPr>
            <p:ph type="ftr" sz="quarter" idx="11"/>
          </p:nvPr>
        </p:nvSpPr>
        <p:spPr/>
        <p:txBody>
          <a:bodyPr/>
          <a:lstStyle/>
          <a:p>
            <a:r>
              <a:rPr lang="en-US">
                <a:solidFill>
                  <a:schemeClr val="bg1"/>
                </a:solidFill>
                <a:latin typeface="Arial"/>
                <a:cs typeface="Arial"/>
              </a:rPr>
              <a:t>19 of 58</a:t>
            </a:r>
          </a:p>
        </p:txBody>
      </p:sp>
      <p:pic>
        <p:nvPicPr>
          <p:cNvPr id="7" name="Picture 6">
            <a:extLst>
              <a:ext uri="{FF2B5EF4-FFF2-40B4-BE49-F238E27FC236}">
                <a16:creationId xmlns:a16="http://schemas.microsoft.com/office/drawing/2014/main" id="{F6364BCF-CE04-DDDD-960D-878881D49F95}"/>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E3DCD701-F39D-55AD-FB2F-1D313050EE9F}"/>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424828884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Calibri Light"/>
              </a:rPr>
              <a:t>1930s</a:t>
            </a:r>
            <a:endParaRPr lang="en-US">
              <a:solidFill>
                <a:schemeClr val="bg1"/>
              </a:solidFill>
              <a:latin typeface="Century Gothic"/>
              <a:cs typeface="Calibri Light"/>
            </a:endParaRPr>
          </a:p>
        </p:txBody>
      </p:sp>
      <p:pic>
        <p:nvPicPr>
          <p:cNvPr id="6" name="Picture 5">
            <a:extLst>
              <a:ext uri="{FF2B5EF4-FFF2-40B4-BE49-F238E27FC236}">
                <a16:creationId xmlns:a16="http://schemas.microsoft.com/office/drawing/2014/main" id="{77CAA83C-6756-5477-F5BB-D43FC0C8645A}"/>
              </a:ext>
            </a:extLst>
          </p:cNvPr>
          <p:cNvPicPr>
            <a:picLocks noChangeAspect="1"/>
          </p:cNvPicPr>
          <p:nvPr/>
        </p:nvPicPr>
        <p:blipFill>
          <a:blip r:embed="rId2"/>
          <a:stretch>
            <a:fillRect/>
          </a:stretch>
        </p:blipFill>
        <p:spPr>
          <a:xfrm>
            <a:off x="589326" y="1422978"/>
            <a:ext cx="4569124" cy="3569756"/>
          </a:xfrm>
          <a:prstGeom prst="rect">
            <a:avLst/>
          </a:prstGeom>
        </p:spPr>
      </p:pic>
      <p:sp>
        <p:nvSpPr>
          <p:cNvPr id="7" name="TextBox 6">
            <a:extLst>
              <a:ext uri="{FF2B5EF4-FFF2-40B4-BE49-F238E27FC236}">
                <a16:creationId xmlns:a16="http://schemas.microsoft.com/office/drawing/2014/main" id="{B759F5A5-D9C8-89B9-C3A8-FC66C3661FA2}"/>
              </a:ext>
            </a:extLst>
          </p:cNvPr>
          <p:cNvSpPr txBox="1"/>
          <p:nvPr/>
        </p:nvSpPr>
        <p:spPr>
          <a:xfrm>
            <a:off x="472836" y="4992734"/>
            <a:ext cx="4820575" cy="1489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latin typeface="Arial"/>
                <a:cs typeface="Arial"/>
              </a:rPr>
              <a:t>George C. Mathews and Robert E. Healy, Ferdinand Pecora, Joseph P. Kennedy and James M. Landis</a:t>
            </a:r>
            <a:endParaRPr lang="en-US" sz="1400" dirty="0">
              <a:latin typeface="Arial"/>
              <a:cs typeface="Arial"/>
            </a:endParaRPr>
          </a:p>
          <a:p>
            <a:r>
              <a:rPr lang="en-US" sz="1400" dirty="0">
                <a:solidFill>
                  <a:srgbClr val="FFFFFF"/>
                </a:solidFill>
                <a:latin typeface="Arial"/>
                <a:cs typeface="Arial"/>
              </a:rPr>
              <a:t>(Courtesy of the Washington Evening Star Collection, Washingtonian Division, D.C. Public Library, SEC Historical Society)</a:t>
            </a:r>
            <a:endParaRPr lang="en-US" sz="1400" dirty="0">
              <a:latin typeface="Arial"/>
              <a:cs typeface="Arial"/>
            </a:endParaRPr>
          </a:p>
          <a:p>
            <a:pPr algn="l"/>
            <a:endParaRPr lang="en-US" dirty="0">
              <a:solidFill>
                <a:srgbClr val="FFFFFF"/>
              </a:solidFill>
              <a:latin typeface="Arial Nova"/>
            </a:endParaRPr>
          </a:p>
        </p:txBody>
      </p:sp>
      <p:sp>
        <p:nvSpPr>
          <p:cNvPr id="8" name="TextBox 7">
            <a:extLst>
              <a:ext uri="{FF2B5EF4-FFF2-40B4-BE49-F238E27FC236}">
                <a16:creationId xmlns:a16="http://schemas.microsoft.com/office/drawing/2014/main" id="{AD309099-B55B-A278-1E60-7E1B766E9994}"/>
              </a:ext>
            </a:extLst>
          </p:cNvPr>
          <p:cNvSpPr txBox="1"/>
          <p:nvPr/>
        </p:nvSpPr>
        <p:spPr>
          <a:xfrm>
            <a:off x="657047" y="1067403"/>
            <a:ext cx="365256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Arial"/>
                <a:cs typeface="Arial"/>
              </a:rPr>
              <a:t>SEC Commission – July 2, 1934</a:t>
            </a:r>
            <a:endParaRPr lang="en-US">
              <a:latin typeface="Arial"/>
              <a:cs typeface="Arial"/>
            </a:endParaRPr>
          </a:p>
          <a:p>
            <a:endParaRPr lang="en-US">
              <a:solidFill>
                <a:srgbClr val="FFFFFF"/>
              </a:solidFill>
              <a:latin typeface="Arial Nova"/>
            </a:endParaRPr>
          </a:p>
          <a:p>
            <a:pPr algn="l"/>
            <a:endParaRPr lang="en-US">
              <a:solidFill>
                <a:srgbClr val="FFFFFF"/>
              </a:solidFill>
              <a:latin typeface="Arial Nova"/>
            </a:endParaRPr>
          </a:p>
        </p:txBody>
      </p:sp>
      <p:sp>
        <p:nvSpPr>
          <p:cNvPr id="9" name="TextBox 8">
            <a:extLst>
              <a:ext uri="{FF2B5EF4-FFF2-40B4-BE49-F238E27FC236}">
                <a16:creationId xmlns:a16="http://schemas.microsoft.com/office/drawing/2014/main" id="{D415339D-FD89-C6C6-7397-C3694CF84DD0}"/>
              </a:ext>
            </a:extLst>
          </p:cNvPr>
          <p:cNvSpPr txBox="1"/>
          <p:nvPr/>
        </p:nvSpPr>
        <p:spPr>
          <a:xfrm>
            <a:off x="5691824" y="4981278"/>
            <a:ext cx="588938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Paul </a:t>
            </a:r>
            <a:r>
              <a:rPr lang="en-US" sz="1400" err="1">
                <a:solidFill>
                  <a:schemeClr val="bg1"/>
                </a:solidFill>
                <a:latin typeface="Arial"/>
                <a:cs typeface="Arial"/>
              </a:rPr>
              <a:t>Gourrich</a:t>
            </a:r>
            <a:r>
              <a:rPr lang="en-US" sz="1400">
                <a:solidFill>
                  <a:schemeClr val="bg1"/>
                </a:solidFill>
                <a:latin typeface="Arial"/>
                <a:cs typeface="Arial"/>
              </a:rPr>
              <a:t>, Robert E. Healy, Joseph P. Kennedy, James M. Landis, George C. Mathews </a:t>
            </a:r>
            <a:r>
              <a:rPr lang="en-US" sz="1400" dirty="0">
                <a:solidFill>
                  <a:schemeClr val="bg1"/>
                </a:solidFill>
                <a:latin typeface="Arial"/>
                <a:cs typeface="Arial"/>
              </a:rPr>
              <a:t>and </a:t>
            </a:r>
            <a:r>
              <a:rPr lang="en-US" sz="1400">
                <a:solidFill>
                  <a:schemeClr val="bg1"/>
                </a:solidFill>
                <a:latin typeface="Arial"/>
                <a:cs typeface="Arial"/>
              </a:rPr>
              <a:t>Kemper Simpson </a:t>
            </a:r>
            <a:endParaRPr lang="en-US" dirty="0">
              <a:solidFill>
                <a:schemeClr val="bg1"/>
              </a:solidFill>
              <a:latin typeface="Calibri"/>
              <a:cs typeface="Calibri"/>
            </a:endParaRPr>
          </a:p>
          <a:p>
            <a:r>
              <a:rPr lang="en-US" sz="1400">
                <a:solidFill>
                  <a:schemeClr val="bg1"/>
                </a:solidFill>
                <a:latin typeface="Arial"/>
                <a:cs typeface="Arial"/>
              </a:rPr>
              <a:t>(Courtesy of SEC Historical Society, Library of Congress)</a:t>
            </a:r>
            <a:endParaRPr lang="en-US" dirty="0">
              <a:solidFill>
                <a:schemeClr val="bg1"/>
              </a:solidFill>
              <a:cs typeface="Calibri"/>
            </a:endParaRPr>
          </a:p>
        </p:txBody>
      </p:sp>
      <p:sp>
        <p:nvSpPr>
          <p:cNvPr id="11" name="TextBox 10">
            <a:extLst>
              <a:ext uri="{FF2B5EF4-FFF2-40B4-BE49-F238E27FC236}">
                <a16:creationId xmlns:a16="http://schemas.microsoft.com/office/drawing/2014/main" id="{61CF5D9F-38C1-A36A-1B84-50ACE80EC317}"/>
              </a:ext>
            </a:extLst>
          </p:cNvPr>
          <p:cNvSpPr txBox="1"/>
          <p:nvPr/>
        </p:nvSpPr>
        <p:spPr>
          <a:xfrm>
            <a:off x="5694835" y="1527860"/>
            <a:ext cx="58696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Arial"/>
                <a:cs typeface="Arial"/>
              </a:rPr>
              <a:t>SEC Commission with Senior Staff – Sept. 23,1935</a:t>
            </a:r>
            <a:endParaRPr lang="en-US">
              <a:latin typeface="Arial"/>
              <a:cs typeface="Arial"/>
            </a:endParaRPr>
          </a:p>
          <a:p>
            <a:endParaRPr lang="en-US">
              <a:solidFill>
                <a:srgbClr val="FFFFFF"/>
              </a:solidFill>
              <a:latin typeface="Arial Nova"/>
            </a:endParaRPr>
          </a:p>
          <a:p>
            <a:pPr algn="l"/>
            <a:endParaRPr lang="en-US">
              <a:solidFill>
                <a:srgbClr val="FFFFFF"/>
              </a:solidFill>
              <a:latin typeface="Arial Nova"/>
            </a:endParaRPr>
          </a:p>
        </p:txBody>
      </p:sp>
      <p:pic>
        <p:nvPicPr>
          <p:cNvPr id="3" name="Picture 2">
            <a:extLst>
              <a:ext uri="{FF2B5EF4-FFF2-40B4-BE49-F238E27FC236}">
                <a16:creationId xmlns:a16="http://schemas.microsoft.com/office/drawing/2014/main" id="{D7AC1A14-7AA7-8053-95CE-320C4BF9C469}"/>
              </a:ext>
            </a:extLst>
          </p:cNvPr>
          <p:cNvPicPr>
            <a:picLocks noChangeAspect="1"/>
          </p:cNvPicPr>
          <p:nvPr/>
        </p:nvPicPr>
        <p:blipFill>
          <a:blip r:embed="rId3"/>
          <a:stretch>
            <a:fillRect/>
          </a:stretch>
        </p:blipFill>
        <p:spPr>
          <a:xfrm>
            <a:off x="5718236" y="1975721"/>
            <a:ext cx="5733587" cy="3006183"/>
          </a:xfrm>
          <a:prstGeom prst="rect">
            <a:avLst/>
          </a:prstGeom>
        </p:spPr>
      </p:pic>
      <p:sp>
        <p:nvSpPr>
          <p:cNvPr id="10" name="Footer Placeholder 9">
            <a:extLst>
              <a:ext uri="{FF2B5EF4-FFF2-40B4-BE49-F238E27FC236}">
                <a16:creationId xmlns:a16="http://schemas.microsoft.com/office/drawing/2014/main" id="{91032713-BCA7-BB69-6BC4-3CADDEAE3133}"/>
              </a:ext>
            </a:extLst>
          </p:cNvPr>
          <p:cNvSpPr>
            <a:spLocks noGrp="1"/>
          </p:cNvSpPr>
          <p:nvPr>
            <p:ph type="ftr" sz="quarter" idx="11"/>
          </p:nvPr>
        </p:nvSpPr>
        <p:spPr/>
        <p:txBody>
          <a:bodyPr/>
          <a:lstStyle/>
          <a:p>
            <a:r>
              <a:rPr lang="en-US">
                <a:solidFill>
                  <a:schemeClr val="bg1"/>
                </a:solidFill>
                <a:latin typeface="Arial"/>
                <a:cs typeface="Arial"/>
              </a:rPr>
              <a:t>2 of 58</a:t>
            </a:r>
            <a:endParaRPr lang="en-US">
              <a:solidFill>
                <a:schemeClr val="bg1"/>
              </a:solidFill>
            </a:endParaRPr>
          </a:p>
        </p:txBody>
      </p:sp>
      <p:pic>
        <p:nvPicPr>
          <p:cNvPr id="12" name="Picture 11">
            <a:extLst>
              <a:ext uri="{FF2B5EF4-FFF2-40B4-BE49-F238E27FC236}">
                <a16:creationId xmlns:a16="http://schemas.microsoft.com/office/drawing/2014/main" id="{1612A6D4-B65C-4057-1EC6-0EB6E8EA34BB}"/>
              </a:ext>
            </a:extLst>
          </p:cNvPr>
          <p:cNvPicPr>
            <a:picLocks noChangeAspect="1"/>
          </p:cNvPicPr>
          <p:nvPr/>
        </p:nvPicPr>
        <p:blipFill>
          <a:blip r:embed="rId4"/>
          <a:stretch>
            <a:fillRect/>
          </a:stretch>
        </p:blipFill>
        <p:spPr>
          <a:xfrm>
            <a:off x="9324975" y="5995089"/>
            <a:ext cx="2686050" cy="676275"/>
          </a:xfrm>
          <a:prstGeom prst="rect">
            <a:avLst/>
          </a:prstGeom>
        </p:spPr>
      </p:pic>
      <p:sp>
        <p:nvSpPr>
          <p:cNvPr id="4" name="TextBox 3">
            <a:extLst>
              <a:ext uri="{FF2B5EF4-FFF2-40B4-BE49-F238E27FC236}">
                <a16:creationId xmlns:a16="http://schemas.microsoft.com/office/drawing/2014/main" id="{CED76394-8A88-3013-9C5F-5621B1172E42}"/>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321333042"/>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a:solidFill>
                  <a:schemeClr val="bg1"/>
                </a:solidFill>
                <a:latin typeface="Century Gothic"/>
                <a:cs typeface="Calibri Light"/>
              </a:rPr>
              <a:t>The first female SEC Commissioner was appointed by which president?</a:t>
            </a: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r>
              <a:rPr lang="en-US">
                <a:solidFill>
                  <a:schemeClr val="bg1"/>
                </a:solidFill>
                <a:latin typeface="Arial"/>
                <a:cs typeface="Calibri"/>
              </a:rPr>
              <a:t>A) Lincoln</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B) Kennedy</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C) Carter</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D) Reagan</a:t>
            </a: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2AA9849A-0BDC-D100-6A26-A17462554CC1}"/>
              </a:ext>
            </a:extLst>
          </p:cNvPr>
          <p:cNvSpPr>
            <a:spLocks noGrp="1"/>
          </p:cNvSpPr>
          <p:nvPr>
            <p:ph type="ftr" sz="quarter" idx="11"/>
          </p:nvPr>
        </p:nvSpPr>
        <p:spPr/>
        <p:txBody>
          <a:bodyPr/>
          <a:lstStyle/>
          <a:p>
            <a:r>
              <a:rPr lang="en-US">
                <a:solidFill>
                  <a:schemeClr val="bg1"/>
                </a:solidFill>
                <a:latin typeface="Arial"/>
                <a:cs typeface="Arial"/>
              </a:rPr>
              <a:t>20 of 58</a:t>
            </a:r>
          </a:p>
        </p:txBody>
      </p:sp>
      <p:pic>
        <p:nvPicPr>
          <p:cNvPr id="6" name="Picture 5">
            <a:extLst>
              <a:ext uri="{FF2B5EF4-FFF2-40B4-BE49-F238E27FC236}">
                <a16:creationId xmlns:a16="http://schemas.microsoft.com/office/drawing/2014/main" id="{F95EC06A-76C4-AA98-150F-082C2488898A}"/>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6C5341D1-061C-1790-0CFB-D1CF2B557CE1}"/>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73379308"/>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a:solidFill>
                  <a:schemeClr val="bg1"/>
                </a:solidFill>
                <a:latin typeface="Century Gothic"/>
                <a:cs typeface="Calibri Light"/>
              </a:rPr>
              <a:t>The first female SEC Commissioner was appointed by which president?</a:t>
            </a: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r>
              <a:rPr lang="en-US" b="1">
                <a:solidFill>
                  <a:schemeClr val="bg1"/>
                </a:solidFill>
                <a:latin typeface="Arial"/>
                <a:cs typeface="Calibri"/>
              </a:rPr>
              <a:t>C) Carter</a:t>
            </a:r>
          </a:p>
          <a:p>
            <a:pPr marL="0" indent="0" algn="ctr">
              <a:buNone/>
            </a:pPr>
            <a:endParaRPr lang="en-US">
              <a:solidFill>
                <a:schemeClr val="bg1"/>
              </a:solidFill>
              <a:latin typeface="Arial"/>
              <a:cs typeface="Calibri"/>
            </a:endParaRP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President Jimmy Carter appointed Roberta </a:t>
            </a:r>
            <a:r>
              <a:rPr lang="en-US" err="1">
                <a:solidFill>
                  <a:schemeClr val="bg1"/>
                </a:solidFill>
                <a:latin typeface="Arial"/>
                <a:cs typeface="Calibri"/>
              </a:rPr>
              <a:t>Karmel</a:t>
            </a:r>
            <a:r>
              <a:rPr lang="en-US">
                <a:solidFill>
                  <a:schemeClr val="bg1"/>
                </a:solidFill>
                <a:latin typeface="Arial"/>
                <a:cs typeface="Calibri"/>
              </a:rPr>
              <a:t> as the first female Commissioner at the SEC. She served in the New York Regional Office during the 1960s and as a public director of the New York Stock Exchange.</a:t>
            </a: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06D97AFE-2332-AF42-289F-DF2841AA7EA1}"/>
              </a:ext>
            </a:extLst>
          </p:cNvPr>
          <p:cNvSpPr>
            <a:spLocks noGrp="1"/>
          </p:cNvSpPr>
          <p:nvPr>
            <p:ph type="ftr" sz="quarter" idx="11"/>
          </p:nvPr>
        </p:nvSpPr>
        <p:spPr/>
        <p:txBody>
          <a:bodyPr/>
          <a:lstStyle/>
          <a:p>
            <a:r>
              <a:rPr lang="en-US">
                <a:solidFill>
                  <a:schemeClr val="bg1"/>
                </a:solidFill>
                <a:latin typeface="Arial"/>
                <a:cs typeface="Arial"/>
              </a:rPr>
              <a:t>21 of 58</a:t>
            </a:r>
          </a:p>
        </p:txBody>
      </p:sp>
      <p:pic>
        <p:nvPicPr>
          <p:cNvPr id="7" name="Picture 6">
            <a:extLst>
              <a:ext uri="{FF2B5EF4-FFF2-40B4-BE49-F238E27FC236}">
                <a16:creationId xmlns:a16="http://schemas.microsoft.com/office/drawing/2014/main" id="{F421B58A-F2B1-B097-B544-97FC40A79F58}"/>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E9A5C72A-2626-94B5-85D1-4AB753AB3D08}"/>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4235706286"/>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Calibri Light"/>
              </a:rPr>
              <a:t>1970s </a:t>
            </a:r>
            <a:endParaRPr lang="en-US">
              <a:solidFill>
                <a:schemeClr val="bg1"/>
              </a:solidFill>
              <a:latin typeface="Arial Nova"/>
              <a:cs typeface="Calibri Light"/>
            </a:endParaRPr>
          </a:p>
        </p:txBody>
      </p:sp>
      <p:pic>
        <p:nvPicPr>
          <p:cNvPr id="7" name="Picture 6">
            <a:extLst>
              <a:ext uri="{FF2B5EF4-FFF2-40B4-BE49-F238E27FC236}">
                <a16:creationId xmlns:a16="http://schemas.microsoft.com/office/drawing/2014/main" id="{49454EE1-4487-03E9-87BF-AE80DC86DE0A}"/>
              </a:ext>
            </a:extLst>
          </p:cNvPr>
          <p:cNvPicPr>
            <a:picLocks noChangeAspect="1"/>
          </p:cNvPicPr>
          <p:nvPr/>
        </p:nvPicPr>
        <p:blipFill>
          <a:blip r:embed="rId2"/>
          <a:stretch>
            <a:fillRect/>
          </a:stretch>
        </p:blipFill>
        <p:spPr>
          <a:xfrm>
            <a:off x="-2091" y="2340595"/>
            <a:ext cx="3811394" cy="2993638"/>
          </a:xfrm>
          <a:prstGeom prst="rect">
            <a:avLst/>
          </a:prstGeom>
        </p:spPr>
      </p:pic>
      <p:sp>
        <p:nvSpPr>
          <p:cNvPr id="8" name="TextBox 7">
            <a:extLst>
              <a:ext uri="{FF2B5EF4-FFF2-40B4-BE49-F238E27FC236}">
                <a16:creationId xmlns:a16="http://schemas.microsoft.com/office/drawing/2014/main" id="{6EB4647D-31D3-92A2-C394-8900A8CF42F2}"/>
              </a:ext>
            </a:extLst>
          </p:cNvPr>
          <p:cNvSpPr txBox="1"/>
          <p:nvPr/>
        </p:nvSpPr>
        <p:spPr>
          <a:xfrm>
            <a:off x="9680" y="1681820"/>
            <a:ext cx="3810309" cy="6590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Division of Corporation Finance Meeting – Early 1970s</a:t>
            </a:r>
          </a:p>
        </p:txBody>
      </p:sp>
      <p:sp>
        <p:nvSpPr>
          <p:cNvPr id="9" name="TextBox 8">
            <a:extLst>
              <a:ext uri="{FF2B5EF4-FFF2-40B4-BE49-F238E27FC236}">
                <a16:creationId xmlns:a16="http://schemas.microsoft.com/office/drawing/2014/main" id="{D8502371-ED22-3C00-DA71-BFFCE0290FEC}"/>
              </a:ext>
            </a:extLst>
          </p:cNvPr>
          <p:cNvSpPr txBox="1"/>
          <p:nvPr/>
        </p:nvSpPr>
        <p:spPr>
          <a:xfrm>
            <a:off x="-3020" y="5328889"/>
            <a:ext cx="366317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Andrew Steffan, Chief Financial Analyst; Richard Rowe, Associate Director; Neal McCoy, Chief Counsel.</a:t>
            </a:r>
          </a:p>
          <a:p>
            <a:r>
              <a:rPr lang="en-US" sz="1400">
                <a:solidFill>
                  <a:schemeClr val="bg1"/>
                </a:solidFill>
                <a:latin typeface="Arial"/>
                <a:cs typeface="Arial"/>
              </a:rPr>
              <a:t>(Courtesy of Richard Rowe, SEC Historical Society)</a:t>
            </a:r>
          </a:p>
        </p:txBody>
      </p:sp>
      <p:pic>
        <p:nvPicPr>
          <p:cNvPr id="10" name="Picture 9">
            <a:extLst>
              <a:ext uri="{FF2B5EF4-FFF2-40B4-BE49-F238E27FC236}">
                <a16:creationId xmlns:a16="http://schemas.microsoft.com/office/drawing/2014/main" id="{66ECA836-2042-0F9C-8B3F-CD1ADDDB73CE}"/>
              </a:ext>
            </a:extLst>
          </p:cNvPr>
          <p:cNvPicPr>
            <a:picLocks noChangeAspect="1"/>
          </p:cNvPicPr>
          <p:nvPr/>
        </p:nvPicPr>
        <p:blipFill>
          <a:blip r:embed="rId3"/>
          <a:stretch>
            <a:fillRect/>
          </a:stretch>
        </p:blipFill>
        <p:spPr>
          <a:xfrm>
            <a:off x="3758503" y="2275816"/>
            <a:ext cx="4395518" cy="3243534"/>
          </a:xfrm>
          <a:prstGeom prst="rect">
            <a:avLst/>
          </a:prstGeom>
        </p:spPr>
      </p:pic>
      <p:sp>
        <p:nvSpPr>
          <p:cNvPr id="11" name="TextBox 10">
            <a:extLst>
              <a:ext uri="{FF2B5EF4-FFF2-40B4-BE49-F238E27FC236}">
                <a16:creationId xmlns:a16="http://schemas.microsoft.com/office/drawing/2014/main" id="{A7D4E66D-C66C-FB6F-E1B3-B9D3DF7371DC}"/>
              </a:ext>
            </a:extLst>
          </p:cNvPr>
          <p:cNvSpPr txBox="1"/>
          <p:nvPr/>
        </p:nvSpPr>
        <p:spPr>
          <a:xfrm>
            <a:off x="3821074" y="1371212"/>
            <a:ext cx="42430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Swearing-in ceremony for SEC Chairman Ray Garrett, Jr. – Sept. 4, 1973</a:t>
            </a:r>
          </a:p>
        </p:txBody>
      </p:sp>
      <p:sp>
        <p:nvSpPr>
          <p:cNvPr id="12" name="TextBox 11">
            <a:extLst>
              <a:ext uri="{FF2B5EF4-FFF2-40B4-BE49-F238E27FC236}">
                <a16:creationId xmlns:a16="http://schemas.microsoft.com/office/drawing/2014/main" id="{0F6189E9-23A4-E3DE-BEE6-F0182157E0DB}"/>
              </a:ext>
            </a:extLst>
          </p:cNvPr>
          <p:cNvSpPr txBox="1"/>
          <p:nvPr/>
        </p:nvSpPr>
        <p:spPr>
          <a:xfrm>
            <a:off x="3752695" y="5544557"/>
            <a:ext cx="42602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Philip A. Loomis, Jr., Ray Garrett, Jr., Virginia Garrett, Hugh Owens and John R. Evans</a:t>
            </a:r>
          </a:p>
          <a:p>
            <a:r>
              <a:rPr lang="en-US" sz="1400">
                <a:solidFill>
                  <a:schemeClr val="bg1"/>
                </a:solidFill>
                <a:latin typeface="Arial"/>
                <a:cs typeface="Arial"/>
              </a:rPr>
              <a:t>(Photo and identification courtesy of Nancy Garrett Worcester, SEC Historical Society)</a:t>
            </a:r>
          </a:p>
        </p:txBody>
      </p:sp>
      <p:pic>
        <p:nvPicPr>
          <p:cNvPr id="14" name="Picture 13">
            <a:extLst>
              <a:ext uri="{FF2B5EF4-FFF2-40B4-BE49-F238E27FC236}">
                <a16:creationId xmlns:a16="http://schemas.microsoft.com/office/drawing/2014/main" id="{A3D88AAF-0E0C-5184-66F1-2BA624A9C5FB}"/>
              </a:ext>
            </a:extLst>
          </p:cNvPr>
          <p:cNvPicPr>
            <a:picLocks noChangeAspect="1"/>
          </p:cNvPicPr>
          <p:nvPr/>
        </p:nvPicPr>
        <p:blipFill>
          <a:blip r:embed="rId4"/>
          <a:stretch>
            <a:fillRect/>
          </a:stretch>
        </p:blipFill>
        <p:spPr>
          <a:xfrm>
            <a:off x="8155747" y="1683558"/>
            <a:ext cx="3998981" cy="2951232"/>
          </a:xfrm>
          <a:prstGeom prst="rect">
            <a:avLst/>
          </a:prstGeom>
        </p:spPr>
      </p:pic>
      <p:sp>
        <p:nvSpPr>
          <p:cNvPr id="15" name="TextBox 14">
            <a:extLst>
              <a:ext uri="{FF2B5EF4-FFF2-40B4-BE49-F238E27FC236}">
                <a16:creationId xmlns:a16="http://schemas.microsoft.com/office/drawing/2014/main" id="{428F9AB7-F599-F8B8-AAAD-4154DD214C38}"/>
              </a:ext>
            </a:extLst>
          </p:cNvPr>
          <p:cNvSpPr txBox="1"/>
          <p:nvPr/>
        </p:nvSpPr>
        <p:spPr>
          <a:xfrm>
            <a:off x="8159576" y="4591860"/>
            <a:ext cx="401002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David Ferber</a:t>
            </a:r>
            <a:r>
              <a:rPr lang="en-US" sz="1400" dirty="0">
                <a:solidFill>
                  <a:schemeClr val="bg1"/>
                </a:solidFill>
                <a:latin typeface="Arial"/>
                <a:cs typeface="Arial"/>
              </a:rPr>
              <a:t>,</a:t>
            </a:r>
            <a:r>
              <a:rPr lang="en-US" sz="1400">
                <a:solidFill>
                  <a:schemeClr val="bg1"/>
                </a:solidFill>
                <a:latin typeface="Arial"/>
                <a:cs typeface="Arial"/>
              </a:rPr>
              <a:t> Paul </a:t>
            </a:r>
            <a:r>
              <a:rPr lang="en-US" sz="1400" err="1">
                <a:solidFill>
                  <a:schemeClr val="bg1"/>
                </a:solidFill>
                <a:latin typeface="Arial"/>
                <a:cs typeface="Arial"/>
              </a:rPr>
              <a:t>Gonson</a:t>
            </a:r>
            <a:r>
              <a:rPr lang="en-US" sz="1400" dirty="0">
                <a:solidFill>
                  <a:schemeClr val="bg1"/>
                </a:solidFill>
                <a:latin typeface="Arial"/>
                <a:cs typeface="Arial"/>
              </a:rPr>
              <a:t>,</a:t>
            </a:r>
            <a:r>
              <a:rPr lang="en-US" sz="1400">
                <a:solidFill>
                  <a:schemeClr val="bg1"/>
                </a:solidFill>
                <a:latin typeface="Arial"/>
                <a:cs typeface="Arial"/>
              </a:rPr>
              <a:t> Harvey Pitt</a:t>
            </a:r>
            <a:r>
              <a:rPr lang="en-US" sz="1400" dirty="0">
                <a:solidFill>
                  <a:schemeClr val="bg1"/>
                </a:solidFill>
                <a:latin typeface="Arial"/>
                <a:cs typeface="Arial"/>
              </a:rPr>
              <a:t>,</a:t>
            </a:r>
            <a:r>
              <a:rPr lang="en-US" sz="1400">
                <a:solidFill>
                  <a:schemeClr val="bg1"/>
                </a:solidFill>
                <a:latin typeface="Arial"/>
                <a:cs typeface="Arial"/>
              </a:rPr>
              <a:t> Robert </a:t>
            </a:r>
            <a:r>
              <a:rPr lang="en-US" sz="1400" dirty="0">
                <a:solidFill>
                  <a:schemeClr val="bg1"/>
                </a:solidFill>
                <a:latin typeface="Arial"/>
                <a:cs typeface="Arial"/>
              </a:rPr>
              <a:t>Pozen,</a:t>
            </a:r>
            <a:r>
              <a:rPr lang="en-US" sz="1400">
                <a:solidFill>
                  <a:schemeClr val="bg1"/>
                </a:solidFill>
                <a:latin typeface="Arial"/>
                <a:cs typeface="Arial"/>
              </a:rPr>
              <a:t> Alan </a:t>
            </a:r>
            <a:r>
              <a:rPr lang="en-US" sz="1400" dirty="0">
                <a:solidFill>
                  <a:schemeClr val="bg1"/>
                </a:solidFill>
                <a:latin typeface="Arial"/>
                <a:cs typeface="Arial"/>
              </a:rPr>
              <a:t>Rosenblat,</a:t>
            </a:r>
            <a:r>
              <a:rPr lang="en-US" sz="1400">
                <a:solidFill>
                  <a:schemeClr val="bg1"/>
                </a:solidFill>
                <a:latin typeface="Arial"/>
                <a:cs typeface="Arial"/>
              </a:rPr>
              <a:t> James </a:t>
            </a:r>
            <a:r>
              <a:rPr lang="en-US" sz="1400" dirty="0">
                <a:solidFill>
                  <a:schemeClr val="bg1"/>
                </a:solidFill>
                <a:latin typeface="Arial"/>
                <a:cs typeface="Arial"/>
              </a:rPr>
              <a:t>Schropp,</a:t>
            </a:r>
            <a:r>
              <a:rPr lang="en-US" sz="1400">
                <a:solidFill>
                  <a:schemeClr val="bg1"/>
                </a:solidFill>
                <a:latin typeface="Arial"/>
                <a:cs typeface="Arial"/>
              </a:rPr>
              <a:t> Jacob Stillman </a:t>
            </a:r>
            <a:r>
              <a:rPr lang="en-US" sz="1400" dirty="0">
                <a:solidFill>
                  <a:schemeClr val="bg1"/>
                </a:solidFill>
                <a:latin typeface="Arial"/>
                <a:cs typeface="Arial"/>
              </a:rPr>
              <a:t>and </a:t>
            </a:r>
            <a:r>
              <a:rPr lang="en-US" sz="1400">
                <a:solidFill>
                  <a:schemeClr val="bg1"/>
                </a:solidFill>
                <a:latin typeface="Arial"/>
                <a:cs typeface="Arial"/>
              </a:rPr>
              <a:t>Michael </a:t>
            </a:r>
            <a:r>
              <a:rPr lang="en-US" sz="1400" dirty="0">
                <a:solidFill>
                  <a:schemeClr val="bg1"/>
                </a:solidFill>
                <a:latin typeface="Arial"/>
                <a:cs typeface="Arial"/>
              </a:rPr>
              <a:t>Wolensky</a:t>
            </a:r>
            <a:endParaRPr lang="en-US" dirty="0">
              <a:solidFill>
                <a:schemeClr val="bg1"/>
              </a:solidFill>
              <a:latin typeface="Calibri" panose="020F0502020204030204"/>
              <a:cs typeface="Calibri" panose="020F0502020204030204"/>
            </a:endParaRPr>
          </a:p>
          <a:p>
            <a:r>
              <a:rPr lang="en-US" sz="1400">
                <a:solidFill>
                  <a:schemeClr val="bg1"/>
                </a:solidFill>
                <a:latin typeface="Arial"/>
                <a:cs typeface="Arial"/>
              </a:rPr>
              <a:t>(Courtesy of SEC Historical Society)</a:t>
            </a:r>
            <a:endParaRPr lang="en-US">
              <a:solidFill>
                <a:schemeClr val="bg1"/>
              </a:solidFill>
              <a:cs typeface="Calibri"/>
            </a:endParaRPr>
          </a:p>
        </p:txBody>
      </p:sp>
      <p:sp>
        <p:nvSpPr>
          <p:cNvPr id="16" name="TextBox 15">
            <a:extLst>
              <a:ext uri="{FF2B5EF4-FFF2-40B4-BE49-F238E27FC236}">
                <a16:creationId xmlns:a16="http://schemas.microsoft.com/office/drawing/2014/main" id="{6881FF10-E7E7-8E4E-2010-844899555389}"/>
              </a:ext>
            </a:extLst>
          </p:cNvPr>
          <p:cNvSpPr txBox="1"/>
          <p:nvPr/>
        </p:nvSpPr>
        <p:spPr>
          <a:xfrm>
            <a:off x="8156645" y="1032170"/>
            <a:ext cx="40957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General Counsel's Office – May 2, 1978</a:t>
            </a:r>
          </a:p>
        </p:txBody>
      </p:sp>
      <p:sp>
        <p:nvSpPr>
          <p:cNvPr id="17" name="Footer Placeholder 16">
            <a:extLst>
              <a:ext uri="{FF2B5EF4-FFF2-40B4-BE49-F238E27FC236}">
                <a16:creationId xmlns:a16="http://schemas.microsoft.com/office/drawing/2014/main" id="{6BA21664-A53B-4779-F9D2-F17D2A46B567}"/>
              </a:ext>
            </a:extLst>
          </p:cNvPr>
          <p:cNvSpPr>
            <a:spLocks noGrp="1"/>
          </p:cNvSpPr>
          <p:nvPr>
            <p:ph type="ftr" sz="quarter" idx="11"/>
          </p:nvPr>
        </p:nvSpPr>
        <p:spPr/>
        <p:txBody>
          <a:bodyPr/>
          <a:lstStyle/>
          <a:p>
            <a:r>
              <a:rPr lang="en-US">
                <a:solidFill>
                  <a:schemeClr val="bg1"/>
                </a:solidFill>
                <a:latin typeface="Arial"/>
                <a:cs typeface="Arial"/>
              </a:rPr>
              <a:t>22 of 58</a:t>
            </a:r>
          </a:p>
        </p:txBody>
      </p:sp>
      <p:pic>
        <p:nvPicPr>
          <p:cNvPr id="4" name="Picture 3">
            <a:extLst>
              <a:ext uri="{FF2B5EF4-FFF2-40B4-BE49-F238E27FC236}">
                <a16:creationId xmlns:a16="http://schemas.microsoft.com/office/drawing/2014/main" id="{6D590A9E-9676-760F-F80F-A8EFB436F348}"/>
              </a:ext>
            </a:extLst>
          </p:cNvPr>
          <p:cNvPicPr>
            <a:picLocks noChangeAspect="1"/>
          </p:cNvPicPr>
          <p:nvPr/>
        </p:nvPicPr>
        <p:blipFill>
          <a:blip r:embed="rId5"/>
          <a:stretch>
            <a:fillRect/>
          </a:stretch>
        </p:blipFill>
        <p:spPr>
          <a:xfrm>
            <a:off x="9324975" y="5995089"/>
            <a:ext cx="2686050" cy="676275"/>
          </a:xfrm>
          <a:prstGeom prst="rect">
            <a:avLst/>
          </a:prstGeom>
        </p:spPr>
      </p:pic>
      <p:sp>
        <p:nvSpPr>
          <p:cNvPr id="19" name="TextBox 18">
            <a:extLst>
              <a:ext uri="{FF2B5EF4-FFF2-40B4-BE49-F238E27FC236}">
                <a16:creationId xmlns:a16="http://schemas.microsoft.com/office/drawing/2014/main" id="{600BF0FB-7A3C-508F-51EC-08809FFF8298}"/>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592959814"/>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fontScale="90000"/>
          </a:bodyPr>
          <a:lstStyle/>
          <a:p>
            <a:pPr algn="ctr"/>
            <a:br>
              <a:rPr lang="en-US">
                <a:latin typeface="Century Gothic"/>
                <a:cs typeface="Calibri Light"/>
              </a:rPr>
            </a:br>
            <a:br>
              <a:rPr lang="en-US">
                <a:latin typeface="Century Gothic"/>
                <a:cs typeface="Calibri Light"/>
              </a:rPr>
            </a:br>
            <a:r>
              <a:rPr lang="en-US">
                <a:solidFill>
                  <a:schemeClr val="bg1"/>
                </a:solidFill>
                <a:latin typeface="Century Gothic"/>
                <a:cs typeface="Calibri Light"/>
              </a:rPr>
              <a:t>The Securities Acts Amendments enacted in 1975 were considered a “first step in regulatory modernization” ... This legislation did NOT do which of the following?</a:t>
            </a: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1562665"/>
            <a:ext cx="10515600" cy="4437602"/>
          </a:xfrm>
        </p:spPr>
        <p:txBody>
          <a:bodyPr vert="horz" lIns="91440" tIns="45720" rIns="91440" bIns="45720" rtlCol="0" anchor="t">
            <a:normAutofit fontScale="77500" lnSpcReduction="20000"/>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a:cs typeface="Calibri"/>
            </a:endParaRP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A) Formally unfixed Commission rates</a:t>
            </a:r>
            <a:endParaRPr lang="en-US">
              <a:solidFill>
                <a:schemeClr val="bg1"/>
              </a:solidFill>
            </a:endParaRP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B) Required the SEC to promote a national market system</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C) Shortened SEC Commissioner terms from 10 years to 5 years</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D) Established the Municipal Securities Rulemaking Board</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65AA4130-0197-759F-0C5C-3357F2CF003D}"/>
              </a:ext>
            </a:extLst>
          </p:cNvPr>
          <p:cNvSpPr>
            <a:spLocks noGrp="1"/>
          </p:cNvSpPr>
          <p:nvPr>
            <p:ph type="ftr" sz="quarter" idx="11"/>
          </p:nvPr>
        </p:nvSpPr>
        <p:spPr/>
        <p:txBody>
          <a:bodyPr/>
          <a:lstStyle/>
          <a:p>
            <a:r>
              <a:rPr lang="en-US">
                <a:solidFill>
                  <a:schemeClr val="bg1"/>
                </a:solidFill>
                <a:latin typeface="Arial"/>
                <a:cs typeface="Arial"/>
              </a:rPr>
              <a:t>23 of 58</a:t>
            </a:r>
          </a:p>
        </p:txBody>
      </p:sp>
      <p:pic>
        <p:nvPicPr>
          <p:cNvPr id="6" name="Picture 5">
            <a:extLst>
              <a:ext uri="{FF2B5EF4-FFF2-40B4-BE49-F238E27FC236}">
                <a16:creationId xmlns:a16="http://schemas.microsoft.com/office/drawing/2014/main" id="{D395F06B-7D9E-B21C-ED0C-5A8709EDEF76}"/>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D8845EF7-5389-EE6C-8CAF-5A92C757B243}"/>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7392818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1457804"/>
            <a:ext cx="10515600" cy="1325563"/>
          </a:xfrm>
        </p:spPr>
        <p:txBody>
          <a:bodyPr>
            <a:normAutofit fontScale="90000"/>
          </a:bodyPr>
          <a:lstStyle/>
          <a:p>
            <a:pPr algn="ctr"/>
            <a:br>
              <a:rPr lang="en-US">
                <a:solidFill>
                  <a:srgbClr val="FFFFFF"/>
                </a:solidFill>
                <a:latin typeface="Century Gothic"/>
                <a:cs typeface="+mj-lt"/>
              </a:rPr>
            </a:br>
            <a:r>
              <a:rPr lang="en-US">
                <a:solidFill>
                  <a:srgbClr val="FFFFFF"/>
                </a:solidFill>
                <a:latin typeface="Century Gothic"/>
                <a:cs typeface="+mj-lt"/>
              </a:rPr>
              <a:t>The Securities Acts Amendments enacted in 1975 were considered a “first step in regulatory </a:t>
            </a:r>
            <a:r>
              <a:rPr lang="en-US">
                <a:solidFill>
                  <a:schemeClr val="bg1"/>
                </a:solidFill>
                <a:latin typeface="Century Gothic"/>
                <a:ea typeface="+mj-lt"/>
                <a:cs typeface="+mj-lt"/>
              </a:rPr>
              <a:t>modernization” ... This legislation </a:t>
            </a:r>
            <a:r>
              <a:rPr lang="en-US">
                <a:solidFill>
                  <a:srgbClr val="FFFFFF"/>
                </a:solidFill>
                <a:latin typeface="Century Gothic"/>
                <a:cs typeface="+mj-lt"/>
              </a:rPr>
              <a:t>did </a:t>
            </a:r>
            <a:r>
              <a:rPr lang="en-US">
                <a:solidFill>
                  <a:schemeClr val="bg1"/>
                </a:solidFill>
                <a:latin typeface="Century Gothic"/>
                <a:ea typeface="+mj-lt"/>
                <a:cs typeface="+mj-lt"/>
              </a:rPr>
              <a:t>NOT do which of </a:t>
            </a:r>
            <a:r>
              <a:rPr lang="en-US">
                <a:solidFill>
                  <a:srgbClr val="FFFFFF"/>
                </a:solidFill>
                <a:latin typeface="Century Gothic"/>
                <a:cs typeface="+mj-lt"/>
              </a:rPr>
              <a:t>the </a:t>
            </a:r>
            <a:r>
              <a:rPr lang="en-US">
                <a:solidFill>
                  <a:schemeClr val="bg1"/>
                </a:solidFill>
                <a:latin typeface="Century Gothic"/>
                <a:ea typeface="+mj-lt"/>
                <a:cs typeface="+mj-lt"/>
              </a:rPr>
              <a:t>following?</a:t>
            </a:r>
          </a:p>
          <a:p>
            <a:pPr algn="ctr"/>
            <a:endParaRPr lang="en-US">
              <a:solidFill>
                <a:schemeClr val="bg1"/>
              </a:solidFill>
              <a:latin typeface="Arial Nova"/>
              <a:ea typeface="+mj-lt"/>
              <a:cs typeface="+mj-lt"/>
            </a:endParaRPr>
          </a:p>
          <a:p>
            <a:pPr algn="ctr"/>
            <a:endParaRPr lang="en-US">
              <a:solidFill>
                <a:schemeClr val="bg1"/>
              </a:solidFill>
              <a:latin typeface="Arial Nova"/>
              <a:cs typeface="Calibri Ligh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fontScale="92500" lnSpcReduction="20000"/>
          </a:bodyPr>
          <a:lstStyle/>
          <a:p>
            <a:pPr marL="0" indent="0" algn="ctr">
              <a:buNone/>
            </a:pPr>
            <a:endParaRPr lang="en-US">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buNone/>
            </a:pPr>
            <a:r>
              <a:rPr lang="en-US" b="1">
                <a:solidFill>
                  <a:schemeClr val="bg1"/>
                </a:solidFill>
                <a:latin typeface="Arial"/>
                <a:cs typeface="Calibri"/>
              </a:rPr>
              <a:t>C) Shortened SEC Commissioner terms from 10 years to 5 years</a:t>
            </a:r>
            <a:endParaRPr lang="en-US">
              <a:solidFill>
                <a:schemeClr val="bg1"/>
              </a:solidFill>
              <a:latin typeface="Arial"/>
              <a:cs typeface="Calibri"/>
            </a:endParaRPr>
          </a:p>
          <a:p>
            <a:pPr marL="0" indent="0" algn="ctr">
              <a:buNone/>
            </a:pPr>
            <a:endParaRPr lang="en-US">
              <a:solidFill>
                <a:schemeClr val="bg1"/>
              </a:solidFill>
              <a:latin typeface="Arial"/>
              <a:cs typeface="Calibri"/>
            </a:endParaRP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The new law did not affect the length of Commissioner terms, which have remained the same since the Securities Exchange Act of 1934 established: "Each Commissioner shall hold office for a term of five years and until his successor is appointed..."</a:t>
            </a: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24895974-4045-3795-84B3-51A27B883A01}"/>
              </a:ext>
            </a:extLst>
          </p:cNvPr>
          <p:cNvSpPr>
            <a:spLocks noGrp="1"/>
          </p:cNvSpPr>
          <p:nvPr>
            <p:ph type="ftr" sz="quarter" idx="11"/>
          </p:nvPr>
        </p:nvSpPr>
        <p:spPr/>
        <p:txBody>
          <a:bodyPr/>
          <a:lstStyle/>
          <a:p>
            <a:r>
              <a:rPr lang="en-US">
                <a:solidFill>
                  <a:schemeClr val="bg1"/>
                </a:solidFill>
                <a:latin typeface="Arial"/>
                <a:cs typeface="Arial"/>
              </a:rPr>
              <a:t>24 of 58</a:t>
            </a:r>
          </a:p>
        </p:txBody>
      </p:sp>
      <p:pic>
        <p:nvPicPr>
          <p:cNvPr id="7" name="Picture 6">
            <a:extLst>
              <a:ext uri="{FF2B5EF4-FFF2-40B4-BE49-F238E27FC236}">
                <a16:creationId xmlns:a16="http://schemas.microsoft.com/office/drawing/2014/main" id="{C2CDB619-6FDD-3B88-BC89-C0716F1F18E0}"/>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A6F4D585-056D-C77B-7DA1-EB915342AE7A}"/>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89995575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a:bodyPr>
          <a:lstStyle/>
          <a:p>
            <a:pPr algn="ctr"/>
            <a:r>
              <a:rPr lang="en-US">
                <a:solidFill>
                  <a:schemeClr val="bg1"/>
                </a:solidFill>
                <a:latin typeface="Century Gothic"/>
                <a:cs typeface="Calibri Light"/>
              </a:rPr>
              <a:t>Who is the longest-serving Chairman in SEC history?</a:t>
            </a:r>
            <a:endParaRPr lang="en-US">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1868757"/>
            <a:ext cx="10515600" cy="4351338"/>
          </a:xfrm>
        </p:spPr>
        <p:txBody>
          <a:bodyPr vert="horz" lIns="91440" tIns="45720" rIns="91440" bIns="45720" rtlCol="0" anchor="t">
            <a:normAutofit/>
          </a:bodyPr>
          <a:lstStyle/>
          <a:p>
            <a:pPr marL="0" indent="0" algn="ctr">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A) John Shad</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B) Manuel Cohen</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C) Hamer Budge</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D) Arthur Levitt</a:t>
            </a:r>
          </a:p>
          <a:p>
            <a:pPr marL="0" indent="0" algn="ctr">
              <a:lnSpc>
                <a:spcPct val="80000"/>
              </a:lnSpc>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87C52EA7-9135-1C09-BA65-FA84D39A24E3}"/>
              </a:ext>
            </a:extLst>
          </p:cNvPr>
          <p:cNvSpPr>
            <a:spLocks noGrp="1"/>
          </p:cNvSpPr>
          <p:nvPr>
            <p:ph type="ftr" sz="quarter" idx="11"/>
          </p:nvPr>
        </p:nvSpPr>
        <p:spPr/>
        <p:txBody>
          <a:bodyPr/>
          <a:lstStyle/>
          <a:p>
            <a:r>
              <a:rPr lang="en-US">
                <a:solidFill>
                  <a:schemeClr val="bg1"/>
                </a:solidFill>
                <a:latin typeface="Arial"/>
                <a:cs typeface="Arial"/>
              </a:rPr>
              <a:t>25 of 58</a:t>
            </a:r>
          </a:p>
        </p:txBody>
      </p:sp>
      <p:pic>
        <p:nvPicPr>
          <p:cNvPr id="6" name="Picture 5">
            <a:extLst>
              <a:ext uri="{FF2B5EF4-FFF2-40B4-BE49-F238E27FC236}">
                <a16:creationId xmlns:a16="http://schemas.microsoft.com/office/drawing/2014/main" id="{339F19D0-4603-FF71-3074-4B93603BF1BB}"/>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098B5CB1-952C-C86E-82D0-FF2BA4E0028F}"/>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168409492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1457804"/>
            <a:ext cx="10515600" cy="1325563"/>
          </a:xfrm>
        </p:spPr>
        <p:txBody>
          <a:bodyPr>
            <a:normAutofit/>
          </a:bodyPr>
          <a:lstStyle/>
          <a:p>
            <a:pPr algn="ctr"/>
            <a:r>
              <a:rPr lang="en-US">
                <a:solidFill>
                  <a:srgbClr val="FFFFFF"/>
                </a:solidFill>
                <a:latin typeface="Century Gothic"/>
                <a:cs typeface="+mj-lt"/>
              </a:rPr>
              <a:t>Who </a:t>
            </a:r>
            <a:r>
              <a:rPr lang="en-US">
                <a:solidFill>
                  <a:schemeClr val="bg1"/>
                </a:solidFill>
                <a:latin typeface="Century Gothic"/>
                <a:ea typeface="+mj-lt"/>
                <a:cs typeface="+mj-lt"/>
              </a:rPr>
              <a:t>is the longest-serving Chairman in SEC history?</a:t>
            </a:r>
          </a:p>
          <a:p>
            <a:pPr algn="ctr"/>
            <a:endParaRPr lang="en-US">
              <a:solidFill>
                <a:schemeClr val="bg1"/>
              </a:solidFill>
              <a:latin typeface="Arial Nova"/>
              <a:ea typeface="+mj-lt"/>
              <a:cs typeface="+mj-lt"/>
            </a:endParaRPr>
          </a:p>
          <a:p>
            <a:pPr algn="ctr"/>
            <a:endParaRPr lang="en-US">
              <a:solidFill>
                <a:schemeClr val="bg1"/>
              </a:solidFill>
              <a:latin typeface="Arial Nova"/>
              <a:ea typeface="+mj-lt"/>
              <a:cs typeface="+mj-lt"/>
            </a:endParaRPr>
          </a:p>
          <a:p>
            <a:pPr algn="ctr"/>
            <a:endParaRPr lang="en-US">
              <a:solidFill>
                <a:schemeClr val="bg1"/>
              </a:solidFill>
              <a:latin typeface="Arial Nova"/>
              <a:ea typeface="+mj-lt"/>
              <a:cs typeface="+mj-l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a:cs typeface="Calibri"/>
            </a:endParaRPr>
          </a:p>
          <a:p>
            <a:pPr marL="0" indent="0" algn="ctr">
              <a:lnSpc>
                <a:spcPct val="80000"/>
              </a:lnSpc>
              <a:buNone/>
            </a:pPr>
            <a:r>
              <a:rPr lang="en-US" b="1">
                <a:solidFill>
                  <a:schemeClr val="bg1"/>
                </a:solidFill>
                <a:latin typeface="Arial"/>
                <a:ea typeface="+mn-lt"/>
                <a:cs typeface="+mn-lt"/>
              </a:rPr>
              <a:t>D) Arthur Levitt</a:t>
            </a:r>
            <a:endParaRPr lang="en-US" b="1">
              <a:solidFill>
                <a:schemeClr val="bg1"/>
              </a:solidFill>
              <a:latin typeface="Arial"/>
              <a:cs typeface="Arial"/>
            </a:endParaRPr>
          </a:p>
          <a:p>
            <a:pPr marL="0" indent="0" algn="ctr">
              <a:lnSpc>
                <a:spcPct val="80000"/>
              </a:lnSpc>
              <a:buNone/>
            </a:pPr>
            <a:endParaRPr lang="en-US" b="1">
              <a:solidFill>
                <a:schemeClr val="bg1"/>
              </a:solidFill>
              <a:latin typeface="Arial"/>
              <a:cs typeface="Calibri"/>
            </a:endParaRPr>
          </a:p>
          <a:p>
            <a:pPr marL="0" indent="0" algn="ctr">
              <a:lnSpc>
                <a:spcPct val="80000"/>
              </a:lnSpc>
              <a:buNone/>
            </a:pPr>
            <a:endParaRPr lang="en-US" b="1">
              <a:solidFill>
                <a:schemeClr val="bg1"/>
              </a:solidFill>
              <a:latin typeface="Arial"/>
              <a:cs typeface="Calibri"/>
            </a:endParaRPr>
          </a:p>
          <a:p>
            <a:pPr marL="0" indent="0" algn="ctr">
              <a:buNone/>
            </a:pPr>
            <a:r>
              <a:rPr lang="en-US">
                <a:solidFill>
                  <a:schemeClr val="bg1"/>
                </a:solidFill>
                <a:latin typeface="Arial"/>
                <a:cs typeface="Calibri"/>
              </a:rPr>
              <a:t>Arthur Levitt is the only Chairman in SEC history to have served in the role for more than seven years, beginning his tenure in July 1993 and concluding in February 2001.</a:t>
            </a:r>
            <a:endParaRPr lang="en-US">
              <a:solidFill>
                <a:schemeClr val="bg1"/>
              </a:solidFill>
              <a:latin typeface="Arial"/>
            </a:endParaRPr>
          </a:p>
          <a:p>
            <a:pPr marL="0" indent="0" algn="ctr">
              <a:buNone/>
            </a:pPr>
            <a:endParaRPr lang="en-US">
              <a:solidFill>
                <a:schemeClr val="bg1"/>
              </a:solidFill>
              <a:latin typeface="Arial Nova"/>
              <a:cs typeface="Calibri"/>
            </a:endParaRP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B78AF5CE-50D0-8AA8-68E1-3F03ED9C1DDB}"/>
              </a:ext>
            </a:extLst>
          </p:cNvPr>
          <p:cNvSpPr>
            <a:spLocks noGrp="1"/>
          </p:cNvSpPr>
          <p:nvPr>
            <p:ph type="ftr" sz="quarter" idx="11"/>
          </p:nvPr>
        </p:nvSpPr>
        <p:spPr/>
        <p:txBody>
          <a:bodyPr/>
          <a:lstStyle/>
          <a:p>
            <a:r>
              <a:rPr lang="en-US">
                <a:solidFill>
                  <a:schemeClr val="bg1"/>
                </a:solidFill>
                <a:latin typeface="Arial"/>
                <a:cs typeface="Arial"/>
              </a:rPr>
              <a:t>26 of 58</a:t>
            </a:r>
          </a:p>
        </p:txBody>
      </p:sp>
      <p:pic>
        <p:nvPicPr>
          <p:cNvPr id="7" name="Picture 6">
            <a:extLst>
              <a:ext uri="{FF2B5EF4-FFF2-40B4-BE49-F238E27FC236}">
                <a16:creationId xmlns:a16="http://schemas.microsoft.com/office/drawing/2014/main" id="{958A789B-6A69-E29B-E055-4D15D424DB94}"/>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3429943A-E5BA-BDE9-B7CA-2BBBE0F8C094}"/>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4146201058"/>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Arial"/>
              </a:rPr>
              <a:t>1980s</a:t>
            </a:r>
          </a:p>
        </p:txBody>
      </p:sp>
      <p:pic>
        <p:nvPicPr>
          <p:cNvPr id="8" name="Picture 7">
            <a:extLst>
              <a:ext uri="{FF2B5EF4-FFF2-40B4-BE49-F238E27FC236}">
                <a16:creationId xmlns:a16="http://schemas.microsoft.com/office/drawing/2014/main" id="{A378C3BE-5CC7-317F-641F-E91F7FD25DFA}"/>
              </a:ext>
            </a:extLst>
          </p:cNvPr>
          <p:cNvPicPr>
            <a:picLocks noChangeAspect="1"/>
          </p:cNvPicPr>
          <p:nvPr/>
        </p:nvPicPr>
        <p:blipFill>
          <a:blip r:embed="rId2"/>
          <a:stretch>
            <a:fillRect/>
          </a:stretch>
        </p:blipFill>
        <p:spPr>
          <a:xfrm>
            <a:off x="-4762" y="1906725"/>
            <a:ext cx="3830568" cy="3077679"/>
          </a:xfrm>
          <a:prstGeom prst="rect">
            <a:avLst/>
          </a:prstGeom>
        </p:spPr>
      </p:pic>
      <p:sp>
        <p:nvSpPr>
          <p:cNvPr id="9" name="TextBox 8">
            <a:extLst>
              <a:ext uri="{FF2B5EF4-FFF2-40B4-BE49-F238E27FC236}">
                <a16:creationId xmlns:a16="http://schemas.microsoft.com/office/drawing/2014/main" id="{7C418CA1-0B9D-80CF-F212-C09D08353B7D}"/>
              </a:ext>
            </a:extLst>
          </p:cNvPr>
          <p:cNvSpPr txBox="1"/>
          <p:nvPr/>
        </p:nvSpPr>
        <p:spPr>
          <a:xfrm>
            <a:off x="-9525" y="4981575"/>
            <a:ext cx="381952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Stephen J. Friedman, Philip A. Loomis, Jr. Harold M. Williams, John R. Evans and Barbara S. Thomas</a:t>
            </a:r>
          </a:p>
          <a:p>
            <a:r>
              <a:rPr lang="en-US" sz="1400">
                <a:solidFill>
                  <a:schemeClr val="bg1"/>
                </a:solidFill>
                <a:latin typeface="Arial"/>
                <a:cs typeface="Arial"/>
              </a:rPr>
              <a:t>(Courtesy of SEC Historical Society)</a:t>
            </a:r>
          </a:p>
        </p:txBody>
      </p:sp>
      <p:sp>
        <p:nvSpPr>
          <p:cNvPr id="10" name="TextBox 9">
            <a:extLst>
              <a:ext uri="{FF2B5EF4-FFF2-40B4-BE49-F238E27FC236}">
                <a16:creationId xmlns:a16="http://schemas.microsoft.com/office/drawing/2014/main" id="{25EF6B79-1E20-5691-812E-A54524EE7AFB}"/>
              </a:ext>
            </a:extLst>
          </p:cNvPr>
          <p:cNvSpPr txBox="1"/>
          <p:nvPr/>
        </p:nvSpPr>
        <p:spPr>
          <a:xfrm>
            <a:off x="85725" y="1514475"/>
            <a:ext cx="37242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Commission – January 1981</a:t>
            </a:r>
          </a:p>
        </p:txBody>
      </p:sp>
      <p:pic>
        <p:nvPicPr>
          <p:cNvPr id="12" name="Picture 11">
            <a:extLst>
              <a:ext uri="{FF2B5EF4-FFF2-40B4-BE49-F238E27FC236}">
                <a16:creationId xmlns:a16="http://schemas.microsoft.com/office/drawing/2014/main" id="{6064DEA6-2E6D-0133-4C18-902A44FF2950}"/>
              </a:ext>
            </a:extLst>
          </p:cNvPr>
          <p:cNvPicPr>
            <a:picLocks noChangeAspect="1"/>
          </p:cNvPicPr>
          <p:nvPr/>
        </p:nvPicPr>
        <p:blipFill>
          <a:blip r:embed="rId3"/>
          <a:stretch>
            <a:fillRect/>
          </a:stretch>
        </p:blipFill>
        <p:spPr>
          <a:xfrm>
            <a:off x="7929218" y="1891678"/>
            <a:ext cx="4267200" cy="2686050"/>
          </a:xfrm>
          <a:prstGeom prst="rect">
            <a:avLst/>
          </a:prstGeom>
        </p:spPr>
      </p:pic>
      <p:sp>
        <p:nvSpPr>
          <p:cNvPr id="13" name="TextBox 12">
            <a:extLst>
              <a:ext uri="{FF2B5EF4-FFF2-40B4-BE49-F238E27FC236}">
                <a16:creationId xmlns:a16="http://schemas.microsoft.com/office/drawing/2014/main" id="{1A455E67-6B10-9AB2-274A-7F5239964257}"/>
              </a:ext>
            </a:extLst>
          </p:cNvPr>
          <p:cNvSpPr txBox="1"/>
          <p:nvPr/>
        </p:nvSpPr>
        <p:spPr>
          <a:xfrm>
            <a:off x="7885458" y="15043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Staff Picnic – 1981</a:t>
            </a:r>
          </a:p>
        </p:txBody>
      </p:sp>
      <p:sp>
        <p:nvSpPr>
          <p:cNvPr id="14" name="TextBox 13">
            <a:extLst>
              <a:ext uri="{FF2B5EF4-FFF2-40B4-BE49-F238E27FC236}">
                <a16:creationId xmlns:a16="http://schemas.microsoft.com/office/drawing/2014/main" id="{4D506BC9-93DC-464E-6EDD-05E6C8F918B5}"/>
              </a:ext>
            </a:extLst>
          </p:cNvPr>
          <p:cNvSpPr txBox="1"/>
          <p:nvPr/>
        </p:nvSpPr>
        <p:spPr>
          <a:xfrm>
            <a:off x="7890703" y="4581387"/>
            <a:ext cx="42767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Charles Leber, SEC Historical Society)</a:t>
            </a:r>
          </a:p>
        </p:txBody>
      </p:sp>
      <p:pic>
        <p:nvPicPr>
          <p:cNvPr id="18" name="Picture 17">
            <a:extLst>
              <a:ext uri="{FF2B5EF4-FFF2-40B4-BE49-F238E27FC236}">
                <a16:creationId xmlns:a16="http://schemas.microsoft.com/office/drawing/2014/main" id="{63408842-2D59-C132-5F3E-4B849DDFB539}"/>
              </a:ext>
            </a:extLst>
          </p:cNvPr>
          <p:cNvPicPr>
            <a:picLocks noChangeAspect="1"/>
          </p:cNvPicPr>
          <p:nvPr/>
        </p:nvPicPr>
        <p:blipFill>
          <a:blip r:embed="rId4"/>
          <a:stretch>
            <a:fillRect/>
          </a:stretch>
        </p:blipFill>
        <p:spPr>
          <a:xfrm>
            <a:off x="3847548" y="2369240"/>
            <a:ext cx="4076700" cy="2724150"/>
          </a:xfrm>
          <a:prstGeom prst="rect">
            <a:avLst/>
          </a:prstGeom>
        </p:spPr>
      </p:pic>
      <p:sp>
        <p:nvSpPr>
          <p:cNvPr id="19" name="TextBox 18">
            <a:extLst>
              <a:ext uri="{FF2B5EF4-FFF2-40B4-BE49-F238E27FC236}">
                <a16:creationId xmlns:a16="http://schemas.microsoft.com/office/drawing/2014/main" id="{8F2F52D7-F7C0-C5C6-6B4E-640DB5496A0A}"/>
              </a:ext>
            </a:extLst>
          </p:cNvPr>
          <p:cNvSpPr txBox="1"/>
          <p:nvPr/>
        </p:nvSpPr>
        <p:spPr>
          <a:xfrm>
            <a:off x="3806708" y="1434272"/>
            <a:ext cx="40946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Swearing-in ceremony for SEC Chairman Richard Breeden in the White House – Oct. 11, 1989</a:t>
            </a:r>
          </a:p>
        </p:txBody>
      </p:sp>
      <p:sp>
        <p:nvSpPr>
          <p:cNvPr id="20" name="TextBox 19">
            <a:extLst>
              <a:ext uri="{FF2B5EF4-FFF2-40B4-BE49-F238E27FC236}">
                <a16:creationId xmlns:a16="http://schemas.microsoft.com/office/drawing/2014/main" id="{CEB04CAB-35C1-8199-C006-74DBAD71FCD8}"/>
              </a:ext>
            </a:extLst>
          </p:cNvPr>
          <p:cNvSpPr txBox="1"/>
          <p:nvPr/>
        </p:nvSpPr>
        <p:spPr>
          <a:xfrm>
            <a:off x="3803374" y="5090767"/>
            <a:ext cx="40767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Vice President Dan Quayle and President George H.W. Bush</a:t>
            </a:r>
          </a:p>
          <a:p>
            <a:r>
              <a:rPr lang="en-US" sz="1400">
                <a:solidFill>
                  <a:schemeClr val="bg1"/>
                </a:solidFill>
                <a:latin typeface="Arial"/>
                <a:cs typeface="Arial"/>
              </a:rPr>
              <a:t>(Courtesy of George Bush Presidential Library and Museum, SEC Historical Society)</a:t>
            </a:r>
          </a:p>
        </p:txBody>
      </p:sp>
      <p:sp>
        <p:nvSpPr>
          <p:cNvPr id="21" name="Footer Placeholder 20">
            <a:extLst>
              <a:ext uri="{FF2B5EF4-FFF2-40B4-BE49-F238E27FC236}">
                <a16:creationId xmlns:a16="http://schemas.microsoft.com/office/drawing/2014/main" id="{AF7AF4DF-BD06-D5D6-6490-4D1921CF0B0E}"/>
              </a:ext>
            </a:extLst>
          </p:cNvPr>
          <p:cNvSpPr>
            <a:spLocks noGrp="1"/>
          </p:cNvSpPr>
          <p:nvPr>
            <p:ph type="ftr" sz="quarter" idx="11"/>
          </p:nvPr>
        </p:nvSpPr>
        <p:spPr/>
        <p:txBody>
          <a:bodyPr/>
          <a:lstStyle/>
          <a:p>
            <a:r>
              <a:rPr lang="en-US">
                <a:solidFill>
                  <a:schemeClr val="bg1"/>
                </a:solidFill>
                <a:latin typeface="Arial"/>
                <a:cs typeface="Arial"/>
              </a:rPr>
              <a:t>27 of 58</a:t>
            </a:r>
          </a:p>
        </p:txBody>
      </p:sp>
      <p:pic>
        <p:nvPicPr>
          <p:cNvPr id="4" name="Picture 3">
            <a:extLst>
              <a:ext uri="{FF2B5EF4-FFF2-40B4-BE49-F238E27FC236}">
                <a16:creationId xmlns:a16="http://schemas.microsoft.com/office/drawing/2014/main" id="{DCB48624-A01C-5A03-BF5A-01C8C784D5E2}"/>
              </a:ext>
            </a:extLst>
          </p:cNvPr>
          <p:cNvPicPr>
            <a:picLocks noChangeAspect="1"/>
          </p:cNvPicPr>
          <p:nvPr/>
        </p:nvPicPr>
        <p:blipFill>
          <a:blip r:embed="rId5"/>
          <a:stretch>
            <a:fillRect/>
          </a:stretch>
        </p:blipFill>
        <p:spPr>
          <a:xfrm>
            <a:off x="9324975" y="5995089"/>
            <a:ext cx="2686050" cy="676275"/>
          </a:xfrm>
          <a:prstGeom prst="rect">
            <a:avLst/>
          </a:prstGeom>
        </p:spPr>
      </p:pic>
      <p:sp>
        <p:nvSpPr>
          <p:cNvPr id="15" name="TextBox 14">
            <a:extLst>
              <a:ext uri="{FF2B5EF4-FFF2-40B4-BE49-F238E27FC236}">
                <a16:creationId xmlns:a16="http://schemas.microsoft.com/office/drawing/2014/main" id="{95ED9A84-BEE5-E5EE-4719-E248E7C04B6D}"/>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863553970"/>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a:bodyPr>
          <a:lstStyle/>
          <a:p>
            <a:pPr algn="ctr"/>
            <a:r>
              <a:rPr lang="en-US">
                <a:solidFill>
                  <a:schemeClr val="bg1"/>
                </a:solidFill>
                <a:latin typeface="Century Gothic"/>
                <a:cs typeface="Calibri Light"/>
              </a:rPr>
              <a:t>How many women have served as SEC Commissioners?</a:t>
            </a:r>
            <a:endParaRPr lang="en-US">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1868757"/>
            <a:ext cx="10515600" cy="4351338"/>
          </a:xfrm>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lnSpc>
                <a:spcPct val="80000"/>
              </a:lnSpc>
              <a:buNone/>
            </a:pPr>
            <a:r>
              <a:rPr lang="en-US">
                <a:solidFill>
                  <a:schemeClr val="bg1"/>
                </a:solidFill>
                <a:latin typeface="Arial"/>
                <a:cs typeface="Calibri"/>
              </a:rPr>
              <a:t>A) 7</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B) 10</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C) 12</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D) 14</a:t>
            </a:r>
          </a:p>
          <a:p>
            <a:pPr marL="0" indent="0" algn="ctr">
              <a:lnSpc>
                <a:spcPct val="80000"/>
              </a:lnSpc>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04DF5D08-BCEA-8E70-CB48-06E801DB5CF9}"/>
              </a:ext>
            </a:extLst>
          </p:cNvPr>
          <p:cNvSpPr>
            <a:spLocks noGrp="1"/>
          </p:cNvSpPr>
          <p:nvPr>
            <p:ph type="ftr" sz="quarter" idx="11"/>
          </p:nvPr>
        </p:nvSpPr>
        <p:spPr/>
        <p:txBody>
          <a:bodyPr/>
          <a:lstStyle/>
          <a:p>
            <a:r>
              <a:rPr lang="en-US">
                <a:solidFill>
                  <a:schemeClr val="bg1"/>
                </a:solidFill>
                <a:latin typeface="Arial"/>
                <a:cs typeface="Arial"/>
              </a:rPr>
              <a:t>28 of 58</a:t>
            </a:r>
          </a:p>
        </p:txBody>
      </p:sp>
      <p:pic>
        <p:nvPicPr>
          <p:cNvPr id="6" name="Picture 5">
            <a:extLst>
              <a:ext uri="{FF2B5EF4-FFF2-40B4-BE49-F238E27FC236}">
                <a16:creationId xmlns:a16="http://schemas.microsoft.com/office/drawing/2014/main" id="{26CA2B40-061E-7A9C-A467-E0C66A74EEF8}"/>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6CB8075A-3B3F-5507-8E25-B7AEA61C9DC1}"/>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071099159"/>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a:bodyPr>
          <a:lstStyle/>
          <a:p>
            <a:pPr algn="ctr"/>
            <a:r>
              <a:rPr lang="en-US">
                <a:solidFill>
                  <a:schemeClr val="bg1"/>
                </a:solidFill>
                <a:latin typeface="Century Gothic"/>
                <a:cs typeface="Calibri Light"/>
              </a:rPr>
              <a:t>How many women have served as SEC Commissioners?</a:t>
            </a:r>
            <a:endParaRPr lang="en-US">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1868757"/>
            <a:ext cx="10515600" cy="4351338"/>
          </a:xfrm>
        </p:spPr>
        <p:txBody>
          <a:bodyPr vert="horz" lIns="91440" tIns="45720" rIns="91440" bIns="45720" rtlCol="0" anchor="t">
            <a:normAutofit/>
          </a:bodyPr>
          <a:lstStyle/>
          <a:p>
            <a:pPr marL="0" indent="0" algn="ctr">
              <a:buNone/>
            </a:pPr>
            <a:endParaRPr lang="en-US">
              <a:solidFill>
                <a:schemeClr val="bg1"/>
              </a:solidFill>
              <a:latin typeface="Arial"/>
              <a:cs typeface="Calibri"/>
            </a:endParaRPr>
          </a:p>
          <a:p>
            <a:pPr marL="0" indent="0" algn="ctr">
              <a:buNone/>
            </a:pPr>
            <a:r>
              <a:rPr lang="en-US" b="1">
                <a:solidFill>
                  <a:schemeClr val="bg1"/>
                </a:solidFill>
                <a:latin typeface="Arial"/>
                <a:cs typeface="Calibri"/>
              </a:rPr>
              <a:t>D) 14</a:t>
            </a:r>
          </a:p>
          <a:p>
            <a:pPr marL="0" indent="0" algn="ctr">
              <a:buNone/>
            </a:pPr>
            <a:endParaRPr lang="en-US" b="1">
              <a:solidFill>
                <a:schemeClr val="bg1"/>
              </a:solidFill>
              <a:latin typeface="Arial"/>
              <a:cs typeface="Calibri"/>
            </a:endParaRPr>
          </a:p>
          <a:p>
            <a:pPr marL="0" indent="0" algn="ctr">
              <a:buNone/>
            </a:pPr>
            <a:endParaRPr lang="en-US" b="1">
              <a:solidFill>
                <a:schemeClr val="bg1"/>
              </a:solidFill>
              <a:latin typeface="Arial"/>
              <a:cs typeface="Calibri"/>
            </a:endParaRPr>
          </a:p>
          <a:p>
            <a:pPr marL="0" indent="0" algn="ctr">
              <a:buNone/>
            </a:pPr>
            <a:r>
              <a:rPr lang="en-US">
                <a:solidFill>
                  <a:schemeClr val="bg1"/>
                </a:solidFill>
                <a:latin typeface="Arial"/>
                <a:cs typeface="Calibri"/>
              </a:rPr>
              <a:t>A total of 14 women have served as SEC Commissioners in its 90-year history, beginning with Roberta </a:t>
            </a:r>
            <a:r>
              <a:rPr lang="en-US" err="1">
                <a:solidFill>
                  <a:schemeClr val="bg1"/>
                </a:solidFill>
                <a:latin typeface="Arial"/>
                <a:cs typeface="Calibri"/>
              </a:rPr>
              <a:t>Karmel’s</a:t>
            </a:r>
            <a:r>
              <a:rPr lang="en-US">
                <a:solidFill>
                  <a:schemeClr val="bg1"/>
                </a:solidFill>
                <a:latin typeface="Arial"/>
                <a:cs typeface="Calibri"/>
              </a:rPr>
              <a:t> appointment in 1977.</a:t>
            </a:r>
          </a:p>
          <a:p>
            <a:pPr marL="0" indent="0" algn="ctr">
              <a:lnSpc>
                <a:spcPct val="80000"/>
              </a:lnSpc>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E0364174-2F22-1690-8E85-C33721A78041}"/>
              </a:ext>
            </a:extLst>
          </p:cNvPr>
          <p:cNvSpPr>
            <a:spLocks noGrp="1"/>
          </p:cNvSpPr>
          <p:nvPr>
            <p:ph type="ftr" sz="quarter" idx="11"/>
          </p:nvPr>
        </p:nvSpPr>
        <p:spPr/>
        <p:txBody>
          <a:bodyPr/>
          <a:lstStyle/>
          <a:p>
            <a:r>
              <a:rPr lang="en-US">
                <a:solidFill>
                  <a:schemeClr val="bg1"/>
                </a:solidFill>
                <a:latin typeface="Arial"/>
                <a:cs typeface="Arial"/>
              </a:rPr>
              <a:t>29 of 58</a:t>
            </a:r>
          </a:p>
        </p:txBody>
      </p:sp>
      <p:pic>
        <p:nvPicPr>
          <p:cNvPr id="6" name="Picture 5">
            <a:extLst>
              <a:ext uri="{FF2B5EF4-FFF2-40B4-BE49-F238E27FC236}">
                <a16:creationId xmlns:a16="http://schemas.microsoft.com/office/drawing/2014/main" id="{E7A1F2EE-A276-DCF3-86D1-2D70BD3114DC}"/>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BEE5A46A-39E3-8533-F293-00E54FB63AE2}"/>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750281202"/>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fontScale="90000"/>
          </a:bodyPr>
          <a:lstStyle/>
          <a:p>
            <a:pPr algn="ctr"/>
            <a:r>
              <a:rPr lang="en-US" dirty="0">
                <a:solidFill>
                  <a:schemeClr val="bg1"/>
                </a:solidFill>
                <a:latin typeface="Century Gothic"/>
                <a:cs typeface="Calibri Light"/>
              </a:rPr>
              <a:t>Which President appointed the first Chairman of the SEC, Joseph P. Kennedy?</a:t>
            </a:r>
            <a:endParaRPr lang="en-US" dirty="0">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1868757"/>
            <a:ext cx="10515600" cy="4351338"/>
          </a:xfrm>
        </p:spPr>
        <p:txBody>
          <a:bodyPr vert="horz" lIns="91440" tIns="45720" rIns="91440" bIns="45720" rtlCol="0" anchor="t">
            <a:normAutofit/>
          </a:bodyPr>
          <a:lstStyle/>
          <a:p>
            <a:pPr marL="0" indent="0" algn="ctr">
              <a:buNone/>
            </a:pPr>
            <a:endParaRPr lang="en-US" dirty="0">
              <a:solidFill>
                <a:schemeClr val="bg1"/>
              </a:solidFill>
              <a:latin typeface="Arial Nova"/>
              <a:cs typeface="Calibri"/>
            </a:endParaRPr>
          </a:p>
          <a:p>
            <a:pPr marL="0" indent="0" algn="ctr">
              <a:lnSpc>
                <a:spcPct val="80000"/>
              </a:lnSpc>
              <a:buNone/>
            </a:pPr>
            <a:r>
              <a:rPr lang="en-US" dirty="0">
                <a:solidFill>
                  <a:schemeClr val="bg1"/>
                </a:solidFill>
                <a:latin typeface="Arial"/>
                <a:cs typeface="Calibri"/>
              </a:rPr>
              <a:t>A) Harry Truman</a:t>
            </a:r>
          </a:p>
          <a:p>
            <a:pPr marL="0" indent="0" algn="ctr">
              <a:lnSpc>
                <a:spcPct val="80000"/>
              </a:lnSpc>
              <a:buNone/>
            </a:pPr>
            <a:endParaRPr lang="en-US" dirty="0">
              <a:solidFill>
                <a:schemeClr val="bg1"/>
              </a:solidFill>
              <a:latin typeface="Arial"/>
              <a:cs typeface="Calibri"/>
            </a:endParaRPr>
          </a:p>
          <a:p>
            <a:pPr marL="0" indent="0" algn="ctr">
              <a:lnSpc>
                <a:spcPct val="80000"/>
              </a:lnSpc>
              <a:buNone/>
            </a:pPr>
            <a:r>
              <a:rPr lang="en-US" dirty="0">
                <a:solidFill>
                  <a:schemeClr val="bg1"/>
                </a:solidFill>
                <a:latin typeface="Arial"/>
                <a:cs typeface="Calibri"/>
              </a:rPr>
              <a:t>B) John Kennedy</a:t>
            </a:r>
          </a:p>
          <a:p>
            <a:pPr marL="0" indent="0" algn="ctr">
              <a:lnSpc>
                <a:spcPct val="80000"/>
              </a:lnSpc>
              <a:buNone/>
            </a:pPr>
            <a:endParaRPr lang="en-US" dirty="0">
              <a:solidFill>
                <a:schemeClr val="bg1"/>
              </a:solidFill>
              <a:latin typeface="Arial"/>
              <a:cs typeface="Calibri"/>
            </a:endParaRPr>
          </a:p>
          <a:p>
            <a:pPr marL="0" indent="0" algn="ctr">
              <a:lnSpc>
                <a:spcPct val="80000"/>
              </a:lnSpc>
              <a:buNone/>
            </a:pPr>
            <a:r>
              <a:rPr lang="en-US" dirty="0">
                <a:solidFill>
                  <a:schemeClr val="bg1"/>
                </a:solidFill>
                <a:latin typeface="Arial"/>
                <a:cs typeface="Calibri"/>
              </a:rPr>
              <a:t>C) Franklin Roosevelt </a:t>
            </a:r>
          </a:p>
          <a:p>
            <a:pPr marL="0" indent="0" algn="ctr">
              <a:lnSpc>
                <a:spcPct val="80000"/>
              </a:lnSpc>
              <a:buNone/>
            </a:pPr>
            <a:endParaRPr lang="en-US" dirty="0">
              <a:solidFill>
                <a:schemeClr val="bg1"/>
              </a:solidFill>
              <a:latin typeface="Arial"/>
              <a:cs typeface="Calibri"/>
            </a:endParaRPr>
          </a:p>
          <a:p>
            <a:pPr marL="0" indent="0" algn="ctr">
              <a:lnSpc>
                <a:spcPct val="80000"/>
              </a:lnSpc>
              <a:buNone/>
            </a:pPr>
            <a:r>
              <a:rPr lang="en-US" dirty="0">
                <a:solidFill>
                  <a:schemeClr val="bg1"/>
                </a:solidFill>
                <a:latin typeface="Arial"/>
                <a:cs typeface="Calibri"/>
              </a:rPr>
              <a:t>D) Ronald Reagan</a:t>
            </a:r>
          </a:p>
          <a:p>
            <a:pPr marL="0" indent="0" algn="ctr">
              <a:lnSpc>
                <a:spcPct val="80000"/>
              </a:lnSpc>
              <a:buNone/>
            </a:pPr>
            <a:endParaRPr lang="en-US" dirty="0">
              <a:solidFill>
                <a:schemeClr val="bg1"/>
              </a:solidFill>
              <a:latin typeface="Arial Nova"/>
              <a:cs typeface="Calibri"/>
            </a:endParaRPr>
          </a:p>
          <a:p>
            <a:pPr marL="0" indent="0" algn="ctr">
              <a:lnSpc>
                <a:spcPct val="80000"/>
              </a:lnSpc>
              <a:buNone/>
            </a:pPr>
            <a:endParaRPr lang="en-US" dirty="0">
              <a:solidFill>
                <a:schemeClr val="bg1"/>
              </a:solidFill>
              <a:latin typeface="Arial Nova"/>
              <a:cs typeface="Calibri"/>
            </a:endParaRPr>
          </a:p>
          <a:p>
            <a:pPr marL="0" indent="0" algn="ctr">
              <a:buNone/>
            </a:pPr>
            <a:endParaRPr lang="en-US" dirty="0">
              <a:solidFill>
                <a:schemeClr val="bg1"/>
              </a:solidFill>
              <a:latin typeface="Arial Nova"/>
              <a:cs typeface="Calibri"/>
            </a:endParaRPr>
          </a:p>
          <a:p>
            <a:pPr marL="0" indent="0" algn="ctr">
              <a:buNone/>
            </a:pPr>
            <a:endParaRPr lang="en-US" dirty="0">
              <a:solidFill>
                <a:schemeClr val="bg1"/>
              </a:solidFill>
              <a:latin typeface="Arial Nova"/>
              <a:cs typeface="Calibri"/>
            </a:endParaRPr>
          </a:p>
          <a:p>
            <a:pPr marL="0" indent="0" algn="ctr">
              <a:buNone/>
            </a:pPr>
            <a:endParaRPr lang="en-US" dirty="0">
              <a:solidFill>
                <a:schemeClr val="bg1"/>
              </a:solidFill>
              <a:latin typeface="Arial Nova"/>
              <a:cs typeface="Calibri"/>
            </a:endParaRPr>
          </a:p>
          <a:p>
            <a:pPr marL="0" indent="0" algn="ctr">
              <a:buNone/>
            </a:pPr>
            <a:endParaRPr lang="en-US" dirty="0">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319878BF-6F38-05AC-026F-387B94D5A72D}"/>
              </a:ext>
            </a:extLst>
          </p:cNvPr>
          <p:cNvSpPr>
            <a:spLocks noGrp="1"/>
          </p:cNvSpPr>
          <p:nvPr>
            <p:ph type="ftr" sz="quarter" idx="11"/>
          </p:nvPr>
        </p:nvSpPr>
        <p:spPr/>
        <p:txBody>
          <a:bodyPr/>
          <a:lstStyle/>
          <a:p>
            <a:r>
              <a:rPr lang="en-US">
                <a:solidFill>
                  <a:schemeClr val="bg1"/>
                </a:solidFill>
                <a:latin typeface="Arial"/>
                <a:cs typeface="Arial"/>
              </a:rPr>
              <a:t>3 of 58</a:t>
            </a:r>
            <a:endParaRPr lang="en-US">
              <a:solidFill>
                <a:schemeClr val="bg1"/>
              </a:solidFill>
            </a:endParaRPr>
          </a:p>
        </p:txBody>
      </p:sp>
      <p:pic>
        <p:nvPicPr>
          <p:cNvPr id="6" name="Picture 5">
            <a:extLst>
              <a:ext uri="{FF2B5EF4-FFF2-40B4-BE49-F238E27FC236}">
                <a16:creationId xmlns:a16="http://schemas.microsoft.com/office/drawing/2014/main" id="{0C50623D-C750-89A4-2D3E-9B86C3B4BCB6}"/>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2" name="TextBox 11">
            <a:extLst>
              <a:ext uri="{FF2B5EF4-FFF2-40B4-BE49-F238E27FC236}">
                <a16:creationId xmlns:a16="http://schemas.microsoft.com/office/drawing/2014/main" id="{F8E30F3D-038A-97FA-7783-F049B8C0642B}"/>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537698305"/>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Arial"/>
              </a:rPr>
              <a:t>1990s</a:t>
            </a:r>
          </a:p>
        </p:txBody>
      </p:sp>
      <p:pic>
        <p:nvPicPr>
          <p:cNvPr id="8" name="Picture 7">
            <a:extLst>
              <a:ext uri="{FF2B5EF4-FFF2-40B4-BE49-F238E27FC236}">
                <a16:creationId xmlns:a16="http://schemas.microsoft.com/office/drawing/2014/main" id="{64E8019E-4CA2-B2D3-E87F-41AD6E582FAB}"/>
              </a:ext>
            </a:extLst>
          </p:cNvPr>
          <p:cNvPicPr>
            <a:picLocks noChangeAspect="1"/>
          </p:cNvPicPr>
          <p:nvPr/>
        </p:nvPicPr>
        <p:blipFill>
          <a:blip r:embed="rId2"/>
          <a:stretch>
            <a:fillRect/>
          </a:stretch>
        </p:blipFill>
        <p:spPr>
          <a:xfrm>
            <a:off x="-9525" y="1900237"/>
            <a:ext cx="4105275" cy="3076575"/>
          </a:xfrm>
          <a:prstGeom prst="rect">
            <a:avLst/>
          </a:prstGeom>
        </p:spPr>
      </p:pic>
      <p:sp>
        <p:nvSpPr>
          <p:cNvPr id="9" name="TextBox 8">
            <a:extLst>
              <a:ext uri="{FF2B5EF4-FFF2-40B4-BE49-F238E27FC236}">
                <a16:creationId xmlns:a16="http://schemas.microsoft.com/office/drawing/2014/main" id="{C88D284E-686B-F18C-5667-23403128B7B5}"/>
              </a:ext>
            </a:extLst>
          </p:cNvPr>
          <p:cNvSpPr txBox="1"/>
          <p:nvPr/>
        </p:nvSpPr>
        <p:spPr>
          <a:xfrm>
            <a:off x="-9525" y="4972050"/>
            <a:ext cx="42576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Philip R. Lochner, Jr., Edward H. Fleischman, Richard C. Breeden and Mary L. Schapiro</a:t>
            </a:r>
          </a:p>
          <a:p>
            <a:r>
              <a:rPr lang="en-US" sz="1400">
                <a:solidFill>
                  <a:schemeClr val="bg1"/>
                </a:solidFill>
                <a:latin typeface="Arial"/>
                <a:cs typeface="Arial"/>
              </a:rPr>
              <a:t>(Courtesy of SEC Historical Society)</a:t>
            </a:r>
          </a:p>
        </p:txBody>
      </p:sp>
      <p:sp>
        <p:nvSpPr>
          <p:cNvPr id="10" name="TextBox 9">
            <a:extLst>
              <a:ext uri="{FF2B5EF4-FFF2-40B4-BE49-F238E27FC236}">
                <a16:creationId xmlns:a16="http://schemas.microsoft.com/office/drawing/2014/main" id="{FD96CF99-908E-2D07-94ED-D47E3079B92C}"/>
              </a:ext>
            </a:extLst>
          </p:cNvPr>
          <p:cNvSpPr txBox="1"/>
          <p:nvPr/>
        </p:nvSpPr>
        <p:spPr>
          <a:xfrm>
            <a:off x="104775" y="15240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Commission – 1990</a:t>
            </a:r>
          </a:p>
        </p:txBody>
      </p:sp>
      <p:pic>
        <p:nvPicPr>
          <p:cNvPr id="11" name="Picture 10">
            <a:extLst>
              <a:ext uri="{FF2B5EF4-FFF2-40B4-BE49-F238E27FC236}">
                <a16:creationId xmlns:a16="http://schemas.microsoft.com/office/drawing/2014/main" id="{2874529C-F060-B8E9-BAAB-18F660568796}"/>
              </a:ext>
            </a:extLst>
          </p:cNvPr>
          <p:cNvPicPr>
            <a:picLocks noChangeAspect="1"/>
          </p:cNvPicPr>
          <p:nvPr/>
        </p:nvPicPr>
        <p:blipFill>
          <a:blip r:embed="rId3"/>
          <a:stretch>
            <a:fillRect/>
          </a:stretch>
        </p:blipFill>
        <p:spPr>
          <a:xfrm>
            <a:off x="4095750" y="2538412"/>
            <a:ext cx="4219575" cy="2809875"/>
          </a:xfrm>
          <a:prstGeom prst="rect">
            <a:avLst/>
          </a:prstGeom>
        </p:spPr>
      </p:pic>
      <p:sp>
        <p:nvSpPr>
          <p:cNvPr id="12" name="TextBox 11">
            <a:extLst>
              <a:ext uri="{FF2B5EF4-FFF2-40B4-BE49-F238E27FC236}">
                <a16:creationId xmlns:a16="http://schemas.microsoft.com/office/drawing/2014/main" id="{B6DF6D07-F213-1385-EFF1-FA1A61E0F9D4}"/>
              </a:ext>
            </a:extLst>
          </p:cNvPr>
          <p:cNvSpPr txBox="1"/>
          <p:nvPr/>
        </p:nvSpPr>
        <p:spPr>
          <a:xfrm>
            <a:off x="4095750" y="1893498"/>
            <a:ext cx="43529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Commission with Senior Staff – 1996</a:t>
            </a:r>
          </a:p>
          <a:p>
            <a:endParaRPr lang="en-US">
              <a:latin typeface="Arial"/>
              <a:cs typeface="Arial"/>
            </a:endParaRPr>
          </a:p>
        </p:txBody>
      </p:sp>
      <p:sp>
        <p:nvSpPr>
          <p:cNvPr id="13" name="TextBox 12">
            <a:extLst>
              <a:ext uri="{FF2B5EF4-FFF2-40B4-BE49-F238E27FC236}">
                <a16:creationId xmlns:a16="http://schemas.microsoft.com/office/drawing/2014/main" id="{4108D01C-2B55-DC27-7461-78C05803F352}"/>
              </a:ext>
            </a:extLst>
          </p:cNvPr>
          <p:cNvSpPr txBox="1"/>
          <p:nvPr/>
        </p:nvSpPr>
        <p:spPr>
          <a:xfrm>
            <a:off x="4095750" y="5419725"/>
            <a:ext cx="33432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SEC Historical Society)​</a:t>
            </a:r>
          </a:p>
        </p:txBody>
      </p:sp>
      <p:pic>
        <p:nvPicPr>
          <p:cNvPr id="14" name="Picture 13">
            <a:extLst>
              <a:ext uri="{FF2B5EF4-FFF2-40B4-BE49-F238E27FC236}">
                <a16:creationId xmlns:a16="http://schemas.microsoft.com/office/drawing/2014/main" id="{A637B0B7-F243-3C83-F7AE-B85BDAEF9FED}"/>
              </a:ext>
            </a:extLst>
          </p:cNvPr>
          <p:cNvPicPr>
            <a:picLocks noChangeAspect="1"/>
          </p:cNvPicPr>
          <p:nvPr/>
        </p:nvPicPr>
        <p:blipFill>
          <a:blip r:embed="rId4"/>
          <a:stretch>
            <a:fillRect/>
          </a:stretch>
        </p:blipFill>
        <p:spPr>
          <a:xfrm>
            <a:off x="8315325" y="2005676"/>
            <a:ext cx="3886200" cy="2628900"/>
          </a:xfrm>
          <a:prstGeom prst="rect">
            <a:avLst/>
          </a:prstGeom>
        </p:spPr>
      </p:pic>
      <p:sp>
        <p:nvSpPr>
          <p:cNvPr id="15" name="TextBox 14">
            <a:extLst>
              <a:ext uri="{FF2B5EF4-FFF2-40B4-BE49-F238E27FC236}">
                <a16:creationId xmlns:a16="http://schemas.microsoft.com/office/drawing/2014/main" id="{E8F261DB-EC1B-633E-88E8-CE1B2CB71B5A}"/>
              </a:ext>
            </a:extLst>
          </p:cNvPr>
          <p:cNvSpPr txBox="1"/>
          <p:nvPr/>
        </p:nvSpPr>
        <p:spPr>
          <a:xfrm>
            <a:off x="8315325" y="4702095"/>
            <a:ext cx="3714750" cy="1006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Paul R. Carey, Norman S. Johnson, Arthur Levitt, Isaac C. Hunt, Jr. and Laura S. Unger</a:t>
            </a:r>
          </a:p>
          <a:p>
            <a:r>
              <a:rPr lang="en-US" sz="1400">
                <a:solidFill>
                  <a:schemeClr val="bg1"/>
                </a:solidFill>
                <a:latin typeface="Arial"/>
                <a:cs typeface="Arial"/>
              </a:rPr>
              <a:t>(Courtesy of SEC Historical Society)</a:t>
            </a:r>
          </a:p>
          <a:p>
            <a:endParaRPr lang="en-US">
              <a:latin typeface="Arial"/>
              <a:cs typeface="Arial"/>
            </a:endParaRPr>
          </a:p>
        </p:txBody>
      </p:sp>
      <p:sp>
        <p:nvSpPr>
          <p:cNvPr id="16" name="TextBox 15">
            <a:extLst>
              <a:ext uri="{FF2B5EF4-FFF2-40B4-BE49-F238E27FC236}">
                <a16:creationId xmlns:a16="http://schemas.microsoft.com/office/drawing/2014/main" id="{8AE4C3F5-8BA6-010C-8355-5ED687EDEA5A}"/>
              </a:ext>
            </a:extLst>
          </p:cNvPr>
          <p:cNvSpPr txBox="1"/>
          <p:nvPr/>
        </p:nvSpPr>
        <p:spPr>
          <a:xfrm>
            <a:off x="8450363" y="168182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Commission – 1999</a:t>
            </a:r>
          </a:p>
          <a:p>
            <a:endParaRPr lang="en-US">
              <a:latin typeface="Arial"/>
              <a:cs typeface="Arial"/>
            </a:endParaRPr>
          </a:p>
        </p:txBody>
      </p:sp>
      <p:sp>
        <p:nvSpPr>
          <p:cNvPr id="17" name="Footer Placeholder 16">
            <a:extLst>
              <a:ext uri="{FF2B5EF4-FFF2-40B4-BE49-F238E27FC236}">
                <a16:creationId xmlns:a16="http://schemas.microsoft.com/office/drawing/2014/main" id="{E3058943-D949-240F-4962-DD56D9D9CCD0}"/>
              </a:ext>
            </a:extLst>
          </p:cNvPr>
          <p:cNvSpPr>
            <a:spLocks noGrp="1"/>
          </p:cNvSpPr>
          <p:nvPr>
            <p:ph type="ftr" sz="quarter" idx="11"/>
          </p:nvPr>
        </p:nvSpPr>
        <p:spPr/>
        <p:txBody>
          <a:bodyPr/>
          <a:lstStyle/>
          <a:p>
            <a:r>
              <a:rPr lang="en-US">
                <a:solidFill>
                  <a:schemeClr val="bg1"/>
                </a:solidFill>
                <a:latin typeface="Arial"/>
                <a:cs typeface="Arial"/>
              </a:rPr>
              <a:t>30 of 58</a:t>
            </a:r>
          </a:p>
        </p:txBody>
      </p:sp>
      <p:pic>
        <p:nvPicPr>
          <p:cNvPr id="4" name="Picture 3">
            <a:extLst>
              <a:ext uri="{FF2B5EF4-FFF2-40B4-BE49-F238E27FC236}">
                <a16:creationId xmlns:a16="http://schemas.microsoft.com/office/drawing/2014/main" id="{CCB88F29-8473-C02F-48DB-3399EA00CF68}"/>
              </a:ext>
            </a:extLst>
          </p:cNvPr>
          <p:cNvPicPr>
            <a:picLocks noChangeAspect="1"/>
          </p:cNvPicPr>
          <p:nvPr/>
        </p:nvPicPr>
        <p:blipFill>
          <a:blip r:embed="rId5"/>
          <a:stretch>
            <a:fillRect/>
          </a:stretch>
        </p:blipFill>
        <p:spPr>
          <a:xfrm>
            <a:off x="9324975" y="5995089"/>
            <a:ext cx="2686050" cy="676275"/>
          </a:xfrm>
          <a:prstGeom prst="rect">
            <a:avLst/>
          </a:prstGeom>
        </p:spPr>
      </p:pic>
      <p:sp>
        <p:nvSpPr>
          <p:cNvPr id="19" name="TextBox 18">
            <a:extLst>
              <a:ext uri="{FF2B5EF4-FFF2-40B4-BE49-F238E27FC236}">
                <a16:creationId xmlns:a16="http://schemas.microsoft.com/office/drawing/2014/main" id="{A4BA4FE6-0D0D-97EA-34A5-9A861EED5952}"/>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977260370"/>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a:bodyPr>
          <a:lstStyle/>
          <a:p>
            <a:pPr algn="ctr"/>
            <a:r>
              <a:rPr lang="en-US">
                <a:solidFill>
                  <a:schemeClr val="bg1"/>
                </a:solidFill>
                <a:latin typeface="Century Gothic"/>
                <a:cs typeface="Calibri Light"/>
              </a:rPr>
              <a:t>Who is the longest-serving Commissioner in SEC history?</a:t>
            </a:r>
            <a:endParaRPr lang="en-US">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1868757"/>
            <a:ext cx="10515600" cy="4351338"/>
          </a:xfrm>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lnSpc>
                <a:spcPct val="80000"/>
              </a:lnSpc>
              <a:buNone/>
            </a:pPr>
            <a:r>
              <a:rPr lang="en-US">
                <a:solidFill>
                  <a:schemeClr val="bg1"/>
                </a:solidFill>
                <a:latin typeface="Arial"/>
                <a:cs typeface="Calibri"/>
              </a:rPr>
              <a:t>A) Arthur Levitt</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B) Robert Healy</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C) Philip Loomis</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D) John Evans</a:t>
            </a:r>
          </a:p>
          <a:p>
            <a:pPr marL="0" indent="0" algn="ctr">
              <a:lnSpc>
                <a:spcPct val="80000"/>
              </a:lnSpc>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1421B92B-8F03-9D74-8FEC-92DA74DC075A}"/>
              </a:ext>
            </a:extLst>
          </p:cNvPr>
          <p:cNvSpPr>
            <a:spLocks noGrp="1"/>
          </p:cNvSpPr>
          <p:nvPr>
            <p:ph type="ftr" sz="quarter" idx="11"/>
          </p:nvPr>
        </p:nvSpPr>
        <p:spPr>
          <a:xfrm>
            <a:off x="4024223" y="6356350"/>
            <a:ext cx="4114800" cy="365125"/>
          </a:xfrm>
        </p:spPr>
        <p:txBody>
          <a:bodyPr/>
          <a:lstStyle/>
          <a:p>
            <a:r>
              <a:rPr lang="en-US">
                <a:solidFill>
                  <a:schemeClr val="bg1"/>
                </a:solidFill>
                <a:latin typeface="Arial"/>
                <a:cs typeface="Arial"/>
              </a:rPr>
              <a:t>31 of 58</a:t>
            </a:r>
          </a:p>
        </p:txBody>
      </p:sp>
      <p:pic>
        <p:nvPicPr>
          <p:cNvPr id="6" name="Picture 5">
            <a:extLst>
              <a:ext uri="{FF2B5EF4-FFF2-40B4-BE49-F238E27FC236}">
                <a16:creationId xmlns:a16="http://schemas.microsoft.com/office/drawing/2014/main" id="{3F99F1B7-0216-7F8D-F233-52AE0A365023}"/>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AF9BF443-1E14-E64D-6DEC-38B08CE0485B}"/>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945638388"/>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a:bodyPr>
          <a:lstStyle/>
          <a:p>
            <a:pPr algn="ctr"/>
            <a:r>
              <a:rPr lang="en-US">
                <a:solidFill>
                  <a:schemeClr val="bg1"/>
                </a:solidFill>
                <a:latin typeface="Century Gothic"/>
                <a:cs typeface="Calibri Light"/>
              </a:rPr>
              <a:t>Who is the longest-serving Commissioner in SEC history?</a:t>
            </a:r>
            <a:endParaRPr lang="en-US">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1868757"/>
            <a:ext cx="10515600" cy="4351338"/>
          </a:xfrm>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r>
              <a:rPr lang="en-US" b="1">
                <a:solidFill>
                  <a:schemeClr val="bg1"/>
                </a:solidFill>
                <a:latin typeface="Arial"/>
                <a:cs typeface="Calibri"/>
              </a:rPr>
              <a:t>B) Robert Healy</a:t>
            </a:r>
          </a:p>
          <a:p>
            <a:pPr marL="0" indent="0" algn="ctr">
              <a:buNone/>
            </a:pPr>
            <a:endParaRPr lang="en-US" b="1">
              <a:solidFill>
                <a:schemeClr val="bg1"/>
              </a:solidFill>
              <a:latin typeface="Arial"/>
              <a:cs typeface="Calibri"/>
            </a:endParaRPr>
          </a:p>
          <a:p>
            <a:pPr marL="0" indent="0" algn="ctr">
              <a:buNone/>
            </a:pPr>
            <a:endParaRPr lang="en-US" b="1">
              <a:solidFill>
                <a:schemeClr val="bg1"/>
              </a:solidFill>
              <a:latin typeface="Arial"/>
              <a:cs typeface="Calibri"/>
            </a:endParaRPr>
          </a:p>
          <a:p>
            <a:pPr marL="0" indent="0" algn="ctr">
              <a:buNone/>
            </a:pPr>
            <a:r>
              <a:rPr lang="en-US">
                <a:solidFill>
                  <a:schemeClr val="bg1"/>
                </a:solidFill>
                <a:latin typeface="Arial"/>
                <a:cs typeface="Calibri"/>
              </a:rPr>
              <a:t>No SEC Commissioner has served longer than Robert Healy, who was one of the inaugural Commission members appointed in July 1934. His tenure didn’t conclude until more than a dozen years later in November 1946.</a:t>
            </a:r>
            <a:endParaRPr lang="en-US">
              <a:solidFill>
                <a:schemeClr val="bg1"/>
              </a:solidFill>
              <a:latin typeface="Arial"/>
              <a:cs typeface="Arial"/>
            </a:endParaRPr>
          </a:p>
          <a:p>
            <a:pPr marL="0" indent="0" algn="ctr">
              <a:lnSpc>
                <a:spcPct val="80000"/>
              </a:lnSpc>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CD31D860-49A3-7B90-0ECA-8383FE44F6FF}"/>
              </a:ext>
            </a:extLst>
          </p:cNvPr>
          <p:cNvSpPr>
            <a:spLocks noGrp="1"/>
          </p:cNvSpPr>
          <p:nvPr>
            <p:ph type="ftr" sz="quarter" idx="11"/>
          </p:nvPr>
        </p:nvSpPr>
        <p:spPr/>
        <p:txBody>
          <a:bodyPr/>
          <a:lstStyle/>
          <a:p>
            <a:r>
              <a:rPr lang="en-US">
                <a:solidFill>
                  <a:schemeClr val="bg1"/>
                </a:solidFill>
                <a:latin typeface="Arial"/>
                <a:cs typeface="Arial"/>
              </a:rPr>
              <a:t>32 of 58</a:t>
            </a:r>
          </a:p>
        </p:txBody>
      </p:sp>
      <p:pic>
        <p:nvPicPr>
          <p:cNvPr id="6" name="Picture 5">
            <a:extLst>
              <a:ext uri="{FF2B5EF4-FFF2-40B4-BE49-F238E27FC236}">
                <a16:creationId xmlns:a16="http://schemas.microsoft.com/office/drawing/2014/main" id="{BC351505-85AE-18BA-3C35-B659E0E29500}"/>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76E0157D-4026-E88E-8A81-326B96953C29}"/>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82563405"/>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Calibri Light"/>
              </a:rPr>
              <a:t>2000s</a:t>
            </a:r>
            <a:endParaRPr lang="en-US">
              <a:solidFill>
                <a:schemeClr val="bg1"/>
              </a:solidFill>
              <a:latin typeface="Century Gothic"/>
              <a:cs typeface="Calibri Light"/>
            </a:endParaRPr>
          </a:p>
        </p:txBody>
      </p:sp>
      <p:pic>
        <p:nvPicPr>
          <p:cNvPr id="10" name="Picture 9">
            <a:extLst>
              <a:ext uri="{FF2B5EF4-FFF2-40B4-BE49-F238E27FC236}">
                <a16:creationId xmlns:a16="http://schemas.microsoft.com/office/drawing/2014/main" id="{D7B1609F-708A-4CB6-6D69-3A6A85F5CA40}"/>
              </a:ext>
            </a:extLst>
          </p:cNvPr>
          <p:cNvPicPr>
            <a:picLocks noChangeAspect="1"/>
          </p:cNvPicPr>
          <p:nvPr/>
        </p:nvPicPr>
        <p:blipFill>
          <a:blip r:embed="rId2"/>
          <a:stretch>
            <a:fillRect/>
          </a:stretch>
        </p:blipFill>
        <p:spPr>
          <a:xfrm>
            <a:off x="4428435" y="2707826"/>
            <a:ext cx="3951308" cy="2732470"/>
          </a:xfrm>
          <a:prstGeom prst="rect">
            <a:avLst/>
          </a:prstGeom>
        </p:spPr>
      </p:pic>
      <p:sp>
        <p:nvSpPr>
          <p:cNvPr id="11" name="TextBox 10">
            <a:extLst>
              <a:ext uri="{FF2B5EF4-FFF2-40B4-BE49-F238E27FC236}">
                <a16:creationId xmlns:a16="http://schemas.microsoft.com/office/drawing/2014/main" id="{222DA5D3-656E-0506-E113-8F3C373A7E50}"/>
              </a:ext>
            </a:extLst>
          </p:cNvPr>
          <p:cNvSpPr txBox="1"/>
          <p:nvPr/>
        </p:nvSpPr>
        <p:spPr>
          <a:xfrm>
            <a:off x="4439478" y="2070100"/>
            <a:ext cx="40862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Chairmen and Commissioners Meeting – November 2002</a:t>
            </a:r>
          </a:p>
          <a:p>
            <a:endParaRPr lang="en-US">
              <a:latin typeface="Arial"/>
              <a:cs typeface="Arial"/>
            </a:endParaRPr>
          </a:p>
        </p:txBody>
      </p:sp>
      <p:sp>
        <p:nvSpPr>
          <p:cNvPr id="12" name="TextBox 11">
            <a:extLst>
              <a:ext uri="{FF2B5EF4-FFF2-40B4-BE49-F238E27FC236}">
                <a16:creationId xmlns:a16="http://schemas.microsoft.com/office/drawing/2014/main" id="{43CD3989-1CFF-5270-AA45-D8F1A6BCBB15}"/>
              </a:ext>
            </a:extLst>
          </p:cNvPr>
          <p:cNvSpPr txBox="1"/>
          <p:nvPr/>
        </p:nvSpPr>
        <p:spPr>
          <a:xfrm>
            <a:off x="4429954" y="5407715"/>
            <a:ext cx="408622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Isaac C. Hunt, Jr., Irving M. Pollack, David S. Ruder, Harvey L. Pitt, Laura S. Unger, J. Carter Beese and Roderick M. Hills</a:t>
            </a:r>
          </a:p>
          <a:p>
            <a:r>
              <a:rPr lang="en-US" sz="1400">
                <a:solidFill>
                  <a:schemeClr val="bg1"/>
                </a:solidFill>
                <a:latin typeface="Arial"/>
                <a:cs typeface="Arial"/>
              </a:rPr>
              <a:t>(Courtesy of SEC Historical Society)</a:t>
            </a:r>
          </a:p>
        </p:txBody>
      </p:sp>
      <p:pic>
        <p:nvPicPr>
          <p:cNvPr id="13" name="Picture 12">
            <a:extLst>
              <a:ext uri="{FF2B5EF4-FFF2-40B4-BE49-F238E27FC236}">
                <a16:creationId xmlns:a16="http://schemas.microsoft.com/office/drawing/2014/main" id="{90ABD752-A4B5-7E24-5D00-275ABBDEADA9}"/>
              </a:ext>
            </a:extLst>
          </p:cNvPr>
          <p:cNvPicPr>
            <a:picLocks noChangeAspect="1"/>
          </p:cNvPicPr>
          <p:nvPr/>
        </p:nvPicPr>
        <p:blipFill>
          <a:blip r:embed="rId3"/>
          <a:stretch>
            <a:fillRect/>
          </a:stretch>
        </p:blipFill>
        <p:spPr>
          <a:xfrm>
            <a:off x="-2259" y="1695773"/>
            <a:ext cx="4427559" cy="2990729"/>
          </a:xfrm>
          <a:prstGeom prst="rect">
            <a:avLst/>
          </a:prstGeom>
        </p:spPr>
      </p:pic>
      <p:sp>
        <p:nvSpPr>
          <p:cNvPr id="14" name="TextBox 13">
            <a:extLst>
              <a:ext uri="{FF2B5EF4-FFF2-40B4-BE49-F238E27FC236}">
                <a16:creationId xmlns:a16="http://schemas.microsoft.com/office/drawing/2014/main" id="{D8391210-CAC8-F3C7-E075-9B69B730E73E}"/>
              </a:ext>
            </a:extLst>
          </p:cNvPr>
          <p:cNvSpPr txBox="1"/>
          <p:nvPr/>
        </p:nvSpPr>
        <p:spPr>
          <a:xfrm>
            <a:off x="3809" y="1026516"/>
            <a:ext cx="46386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70th Anniversary Dinner – June 2, 2004</a:t>
            </a:r>
          </a:p>
          <a:p>
            <a:endParaRPr lang="en-US">
              <a:latin typeface="Arial"/>
              <a:cs typeface="Arial"/>
            </a:endParaRPr>
          </a:p>
        </p:txBody>
      </p:sp>
      <p:sp>
        <p:nvSpPr>
          <p:cNvPr id="15" name="TextBox 14">
            <a:extLst>
              <a:ext uri="{FF2B5EF4-FFF2-40B4-BE49-F238E27FC236}">
                <a16:creationId xmlns:a16="http://schemas.microsoft.com/office/drawing/2014/main" id="{405B7A17-822F-1BCF-A8A9-232A2F38977E}"/>
              </a:ext>
            </a:extLst>
          </p:cNvPr>
          <p:cNvSpPr txBox="1"/>
          <p:nvPr/>
        </p:nvSpPr>
        <p:spPr>
          <a:xfrm>
            <a:off x="-570" y="4729338"/>
            <a:ext cx="428058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Roderick Hills, J. Carter </a:t>
            </a:r>
            <a:r>
              <a:rPr lang="en-US" sz="1400" dirty="0">
                <a:solidFill>
                  <a:schemeClr val="bg1"/>
                </a:solidFill>
                <a:latin typeface="Arial"/>
                <a:cs typeface="Arial"/>
              </a:rPr>
              <a:t>Beese</a:t>
            </a:r>
            <a:r>
              <a:rPr lang="en-US" sz="1400">
                <a:solidFill>
                  <a:schemeClr val="bg1"/>
                </a:solidFill>
                <a:latin typeface="Arial"/>
                <a:cs typeface="Arial"/>
              </a:rPr>
              <a:t>, Laura Unger, G. Bradford Cook, Irving Pollack, Harvey Goldschmid, Aulana Peters, Mary Schapiro, Richard Breeden, David Ruder, Cynthia Glassman, Isaac Hunt, William Donaldson, Roberta </a:t>
            </a:r>
            <a:r>
              <a:rPr lang="en-US" sz="1400" dirty="0">
                <a:solidFill>
                  <a:schemeClr val="bg1"/>
                </a:solidFill>
                <a:latin typeface="Arial"/>
                <a:cs typeface="Arial"/>
              </a:rPr>
              <a:t>Karmel</a:t>
            </a:r>
            <a:r>
              <a:rPr lang="en-US" sz="1400">
                <a:solidFill>
                  <a:schemeClr val="bg1"/>
                </a:solidFill>
                <a:latin typeface="Arial"/>
                <a:cs typeface="Arial"/>
              </a:rPr>
              <a:t>, Richard Roberts and Steven </a:t>
            </a:r>
            <a:r>
              <a:rPr lang="en-US" sz="1400" dirty="0">
                <a:solidFill>
                  <a:schemeClr val="bg1"/>
                </a:solidFill>
                <a:latin typeface="Arial"/>
                <a:cs typeface="Arial"/>
              </a:rPr>
              <a:t>Wallman</a:t>
            </a:r>
            <a:endParaRPr lang="en-US" sz="1400">
              <a:solidFill>
                <a:schemeClr val="bg1"/>
              </a:solidFill>
              <a:latin typeface="Arial"/>
              <a:cs typeface="Arial"/>
            </a:endParaRPr>
          </a:p>
          <a:p>
            <a:r>
              <a:rPr lang="en-US" sz="1400">
                <a:solidFill>
                  <a:schemeClr val="bg1"/>
                </a:solidFill>
                <a:latin typeface="Arial"/>
                <a:cs typeface="Arial"/>
              </a:rPr>
              <a:t>(Courtesy of SEC Historical Society)</a:t>
            </a:r>
          </a:p>
        </p:txBody>
      </p:sp>
      <p:pic>
        <p:nvPicPr>
          <p:cNvPr id="19" name="Picture 18">
            <a:extLst>
              <a:ext uri="{FF2B5EF4-FFF2-40B4-BE49-F238E27FC236}">
                <a16:creationId xmlns:a16="http://schemas.microsoft.com/office/drawing/2014/main" id="{A409904D-3B07-AEE8-16A2-E13ED1020A4A}"/>
              </a:ext>
            </a:extLst>
          </p:cNvPr>
          <p:cNvPicPr>
            <a:picLocks noChangeAspect="1"/>
          </p:cNvPicPr>
          <p:nvPr/>
        </p:nvPicPr>
        <p:blipFill>
          <a:blip r:embed="rId4"/>
          <a:stretch>
            <a:fillRect/>
          </a:stretch>
        </p:blipFill>
        <p:spPr>
          <a:xfrm>
            <a:off x="8378296" y="2212616"/>
            <a:ext cx="3810000" cy="2695575"/>
          </a:xfrm>
          <a:prstGeom prst="rect">
            <a:avLst/>
          </a:prstGeom>
        </p:spPr>
      </p:pic>
      <p:sp>
        <p:nvSpPr>
          <p:cNvPr id="20" name="TextBox 19">
            <a:extLst>
              <a:ext uri="{FF2B5EF4-FFF2-40B4-BE49-F238E27FC236}">
                <a16:creationId xmlns:a16="http://schemas.microsoft.com/office/drawing/2014/main" id="{97A0C541-CB08-EC23-77B5-7EB253E47C87}"/>
              </a:ext>
            </a:extLst>
          </p:cNvPr>
          <p:cNvSpPr txBox="1"/>
          <p:nvPr/>
        </p:nvSpPr>
        <p:spPr>
          <a:xfrm>
            <a:off x="8436406" y="1556481"/>
            <a:ext cx="3703203" cy="9377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Women Commissioners – June 2, 2004</a:t>
            </a:r>
          </a:p>
          <a:p>
            <a:endParaRPr lang="en-US">
              <a:latin typeface="Arial"/>
              <a:cs typeface="Arial"/>
            </a:endParaRPr>
          </a:p>
        </p:txBody>
      </p:sp>
      <p:sp>
        <p:nvSpPr>
          <p:cNvPr id="21" name="TextBox 20">
            <a:extLst>
              <a:ext uri="{FF2B5EF4-FFF2-40B4-BE49-F238E27FC236}">
                <a16:creationId xmlns:a16="http://schemas.microsoft.com/office/drawing/2014/main" id="{29ED3C47-AD55-A8B2-57BB-6A407D1B305D}"/>
              </a:ext>
            </a:extLst>
          </p:cNvPr>
          <p:cNvSpPr txBox="1"/>
          <p:nvPr/>
        </p:nvSpPr>
        <p:spPr>
          <a:xfrm>
            <a:off x="8381189" y="4906688"/>
            <a:ext cx="381385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Cynthia Glassman, Mary Schapiro, Laura Unger, Aulana Peters and Roberta Karmel</a:t>
            </a:r>
          </a:p>
          <a:p>
            <a:r>
              <a:rPr lang="en-US" sz="1400">
                <a:solidFill>
                  <a:schemeClr val="bg1"/>
                </a:solidFill>
                <a:latin typeface="Arial"/>
                <a:cs typeface="Arial"/>
              </a:rPr>
              <a:t>(Courtesy of SEC Historical Society)</a:t>
            </a:r>
          </a:p>
        </p:txBody>
      </p:sp>
      <p:sp>
        <p:nvSpPr>
          <p:cNvPr id="22" name="Footer Placeholder 21">
            <a:extLst>
              <a:ext uri="{FF2B5EF4-FFF2-40B4-BE49-F238E27FC236}">
                <a16:creationId xmlns:a16="http://schemas.microsoft.com/office/drawing/2014/main" id="{583FAC55-4360-4561-1C8A-28154FE0D222}"/>
              </a:ext>
            </a:extLst>
          </p:cNvPr>
          <p:cNvSpPr>
            <a:spLocks noGrp="1"/>
          </p:cNvSpPr>
          <p:nvPr>
            <p:ph type="ftr" sz="quarter" idx="11"/>
          </p:nvPr>
        </p:nvSpPr>
        <p:spPr/>
        <p:txBody>
          <a:bodyPr/>
          <a:lstStyle/>
          <a:p>
            <a:r>
              <a:rPr lang="en-US">
                <a:solidFill>
                  <a:schemeClr val="bg1"/>
                </a:solidFill>
                <a:latin typeface="Arial"/>
                <a:cs typeface="Arial"/>
              </a:rPr>
              <a:t>33 of 58</a:t>
            </a:r>
          </a:p>
        </p:txBody>
      </p:sp>
      <p:pic>
        <p:nvPicPr>
          <p:cNvPr id="4" name="Picture 3">
            <a:extLst>
              <a:ext uri="{FF2B5EF4-FFF2-40B4-BE49-F238E27FC236}">
                <a16:creationId xmlns:a16="http://schemas.microsoft.com/office/drawing/2014/main" id="{E95301CC-8F71-EDF0-9F46-21ECD7B252B3}"/>
              </a:ext>
            </a:extLst>
          </p:cNvPr>
          <p:cNvPicPr>
            <a:picLocks noChangeAspect="1"/>
          </p:cNvPicPr>
          <p:nvPr/>
        </p:nvPicPr>
        <p:blipFill>
          <a:blip r:embed="rId5"/>
          <a:stretch>
            <a:fillRect/>
          </a:stretch>
        </p:blipFill>
        <p:spPr>
          <a:xfrm>
            <a:off x="9324975" y="5995089"/>
            <a:ext cx="2686050" cy="676275"/>
          </a:xfrm>
          <a:prstGeom prst="rect">
            <a:avLst/>
          </a:prstGeom>
        </p:spPr>
      </p:pic>
      <p:sp>
        <p:nvSpPr>
          <p:cNvPr id="9" name="TextBox 8">
            <a:extLst>
              <a:ext uri="{FF2B5EF4-FFF2-40B4-BE49-F238E27FC236}">
                <a16:creationId xmlns:a16="http://schemas.microsoft.com/office/drawing/2014/main" id="{0966FE4F-77E6-0D29-0E75-E71622CAA72D}"/>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54081615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Calibri Light"/>
              </a:rPr>
              <a:t>2010s</a:t>
            </a:r>
            <a:endParaRPr lang="en-US">
              <a:solidFill>
                <a:schemeClr val="bg1"/>
              </a:solidFill>
              <a:latin typeface="Century Gothic"/>
              <a:cs typeface="Calibri Light"/>
            </a:endParaRPr>
          </a:p>
        </p:txBody>
      </p:sp>
      <p:pic>
        <p:nvPicPr>
          <p:cNvPr id="8" name="Picture 7">
            <a:extLst>
              <a:ext uri="{FF2B5EF4-FFF2-40B4-BE49-F238E27FC236}">
                <a16:creationId xmlns:a16="http://schemas.microsoft.com/office/drawing/2014/main" id="{813A24D6-F561-2596-A589-4AE42A6777A9}"/>
              </a:ext>
            </a:extLst>
          </p:cNvPr>
          <p:cNvPicPr>
            <a:picLocks noChangeAspect="1"/>
          </p:cNvPicPr>
          <p:nvPr/>
        </p:nvPicPr>
        <p:blipFill>
          <a:blip r:embed="rId2"/>
          <a:stretch>
            <a:fillRect/>
          </a:stretch>
        </p:blipFill>
        <p:spPr>
          <a:xfrm>
            <a:off x="991502" y="2247418"/>
            <a:ext cx="4123481" cy="2797216"/>
          </a:xfrm>
          <a:prstGeom prst="rect">
            <a:avLst/>
          </a:prstGeom>
        </p:spPr>
      </p:pic>
      <p:sp>
        <p:nvSpPr>
          <p:cNvPr id="9" name="TextBox 8">
            <a:extLst>
              <a:ext uri="{FF2B5EF4-FFF2-40B4-BE49-F238E27FC236}">
                <a16:creationId xmlns:a16="http://schemas.microsoft.com/office/drawing/2014/main" id="{157FF9B8-3A0B-0998-1F17-855C3181B92C}"/>
              </a:ext>
            </a:extLst>
          </p:cNvPr>
          <p:cNvSpPr txBox="1"/>
          <p:nvPr/>
        </p:nvSpPr>
        <p:spPr>
          <a:xfrm>
            <a:off x="1135549" y="1217327"/>
            <a:ext cx="424790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A Creative Irritant: The Relationship between the SEC and Accounting Standard Setters – June 7, 2012</a:t>
            </a:r>
          </a:p>
          <a:p>
            <a:endParaRPr lang="en-US">
              <a:latin typeface="Arial"/>
              <a:cs typeface="Arial"/>
            </a:endParaRPr>
          </a:p>
        </p:txBody>
      </p:sp>
      <p:sp>
        <p:nvSpPr>
          <p:cNvPr id="10" name="TextBox 9">
            <a:extLst>
              <a:ext uri="{FF2B5EF4-FFF2-40B4-BE49-F238E27FC236}">
                <a16:creationId xmlns:a16="http://schemas.microsoft.com/office/drawing/2014/main" id="{0F8943D4-6AB8-E2DB-90CA-DE7C502E95DA}"/>
              </a:ext>
            </a:extLst>
          </p:cNvPr>
          <p:cNvSpPr txBox="1"/>
          <p:nvPr/>
        </p:nvSpPr>
        <p:spPr>
          <a:xfrm>
            <a:off x="990446" y="5042704"/>
            <a:ext cx="394889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A. Clarence Sampson, Dennis Beresford, George Fritz and Edmund Jenkins</a:t>
            </a:r>
          </a:p>
          <a:p>
            <a:r>
              <a:rPr lang="en-US" sz="1400">
                <a:solidFill>
                  <a:schemeClr val="bg1"/>
                </a:solidFill>
                <a:latin typeface="Arial"/>
                <a:cs typeface="Arial"/>
              </a:rPr>
              <a:t>(Courtesy of SEC Historical Society)</a:t>
            </a:r>
          </a:p>
        </p:txBody>
      </p:sp>
      <p:pic>
        <p:nvPicPr>
          <p:cNvPr id="15" name="Picture 14">
            <a:extLst>
              <a:ext uri="{FF2B5EF4-FFF2-40B4-BE49-F238E27FC236}">
                <a16:creationId xmlns:a16="http://schemas.microsoft.com/office/drawing/2014/main" id="{8E8FFA0E-42DE-A8A1-878C-837E1A784C4F}"/>
              </a:ext>
            </a:extLst>
          </p:cNvPr>
          <p:cNvPicPr>
            <a:picLocks noChangeAspect="1"/>
          </p:cNvPicPr>
          <p:nvPr/>
        </p:nvPicPr>
        <p:blipFill>
          <a:blip r:embed="rId3"/>
          <a:stretch>
            <a:fillRect/>
          </a:stretch>
        </p:blipFill>
        <p:spPr>
          <a:xfrm>
            <a:off x="6768281" y="2421923"/>
            <a:ext cx="4122517" cy="2772660"/>
          </a:xfrm>
          <a:prstGeom prst="rect">
            <a:avLst/>
          </a:prstGeom>
        </p:spPr>
      </p:pic>
      <p:sp>
        <p:nvSpPr>
          <p:cNvPr id="16" name="TextBox 15">
            <a:extLst>
              <a:ext uri="{FF2B5EF4-FFF2-40B4-BE49-F238E27FC236}">
                <a16:creationId xmlns:a16="http://schemas.microsoft.com/office/drawing/2014/main" id="{B5679E95-2994-D91F-825D-ADA5E4008EC7}"/>
              </a:ext>
            </a:extLst>
          </p:cNvPr>
          <p:cNvSpPr txBox="1"/>
          <p:nvPr/>
        </p:nvSpPr>
        <p:spPr>
          <a:xfrm>
            <a:off x="6845586" y="1822762"/>
            <a:ext cx="3968187" cy="9522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Certificate of Appreciation – Feb. 27, 2019</a:t>
            </a:r>
          </a:p>
          <a:p>
            <a:endParaRPr lang="en-US">
              <a:latin typeface="Arial"/>
              <a:cs typeface="Arial"/>
            </a:endParaRPr>
          </a:p>
        </p:txBody>
      </p:sp>
      <p:sp>
        <p:nvSpPr>
          <p:cNvPr id="18" name="TextBox 17">
            <a:extLst>
              <a:ext uri="{FF2B5EF4-FFF2-40B4-BE49-F238E27FC236}">
                <a16:creationId xmlns:a16="http://schemas.microsoft.com/office/drawing/2014/main" id="{7FFB6C46-6B18-EA30-E1BA-1D8704A7DDEB}"/>
              </a:ext>
            </a:extLst>
          </p:cNvPr>
          <p:cNvSpPr txBox="1"/>
          <p:nvPr/>
        </p:nvSpPr>
        <p:spPr>
          <a:xfrm>
            <a:off x="6768283" y="530621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OPA)​</a:t>
            </a:r>
          </a:p>
        </p:txBody>
      </p:sp>
      <p:sp>
        <p:nvSpPr>
          <p:cNvPr id="19" name="Footer Placeholder 18">
            <a:extLst>
              <a:ext uri="{FF2B5EF4-FFF2-40B4-BE49-F238E27FC236}">
                <a16:creationId xmlns:a16="http://schemas.microsoft.com/office/drawing/2014/main" id="{3CF70769-C42C-9AED-5334-7DF221BFBD09}"/>
              </a:ext>
            </a:extLst>
          </p:cNvPr>
          <p:cNvSpPr>
            <a:spLocks noGrp="1"/>
          </p:cNvSpPr>
          <p:nvPr>
            <p:ph type="ftr" sz="quarter" idx="11"/>
          </p:nvPr>
        </p:nvSpPr>
        <p:spPr/>
        <p:txBody>
          <a:bodyPr/>
          <a:lstStyle/>
          <a:p>
            <a:r>
              <a:rPr lang="en-US">
                <a:solidFill>
                  <a:schemeClr val="bg1"/>
                </a:solidFill>
                <a:latin typeface="Arial"/>
                <a:cs typeface="Arial"/>
              </a:rPr>
              <a:t>34 of 58</a:t>
            </a:r>
          </a:p>
        </p:txBody>
      </p:sp>
      <p:pic>
        <p:nvPicPr>
          <p:cNvPr id="4" name="Picture 3">
            <a:extLst>
              <a:ext uri="{FF2B5EF4-FFF2-40B4-BE49-F238E27FC236}">
                <a16:creationId xmlns:a16="http://schemas.microsoft.com/office/drawing/2014/main" id="{BC7C92AB-89C6-5DE2-D364-68BE9E6FCF23}"/>
              </a:ext>
            </a:extLst>
          </p:cNvPr>
          <p:cNvPicPr>
            <a:picLocks noChangeAspect="1"/>
          </p:cNvPicPr>
          <p:nvPr/>
        </p:nvPicPr>
        <p:blipFill>
          <a:blip r:embed="rId4"/>
          <a:stretch>
            <a:fillRect/>
          </a:stretch>
        </p:blipFill>
        <p:spPr>
          <a:xfrm>
            <a:off x="9324975" y="5995089"/>
            <a:ext cx="2686050" cy="676275"/>
          </a:xfrm>
          <a:prstGeom prst="rect">
            <a:avLst/>
          </a:prstGeom>
        </p:spPr>
      </p:pic>
      <p:sp>
        <p:nvSpPr>
          <p:cNvPr id="12" name="TextBox 11">
            <a:extLst>
              <a:ext uri="{FF2B5EF4-FFF2-40B4-BE49-F238E27FC236}">
                <a16:creationId xmlns:a16="http://schemas.microsoft.com/office/drawing/2014/main" id="{F2A554A9-7B81-D394-3636-9E87A3D83168}"/>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77832048"/>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fontScale="90000"/>
          </a:bodyPr>
          <a:lstStyle/>
          <a:p>
            <a:pPr algn="ctr"/>
            <a:br>
              <a:rPr lang="en-US">
                <a:latin typeface="Century Gothic"/>
                <a:cs typeface="Calibri Light"/>
              </a:rPr>
            </a:br>
            <a:r>
              <a:rPr lang="en-US">
                <a:solidFill>
                  <a:schemeClr val="bg1"/>
                </a:solidFill>
                <a:latin typeface="Century Gothic"/>
                <a:cs typeface="Calibri Light"/>
              </a:rPr>
              <a:t>Not long after the SEC’s 75th Anniversary, the SEC established a whistleblower program. What is the largest award ever issued to a whistleblower through that program?</a:t>
            </a:r>
            <a:endParaRPr lang="en-US">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1868757"/>
            <a:ext cx="10515600" cy="4351338"/>
          </a:xfrm>
        </p:spPr>
        <p:txBody>
          <a:bodyPr vert="horz" lIns="91440" tIns="45720" rIns="91440" bIns="45720" rtlCol="0" anchor="t">
            <a:normAutofit lnSpcReduction="10000"/>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lnSpc>
                <a:spcPct val="80000"/>
              </a:lnSpc>
              <a:buNone/>
            </a:pPr>
            <a:r>
              <a:rPr lang="en-US">
                <a:solidFill>
                  <a:schemeClr val="bg1"/>
                </a:solidFill>
                <a:latin typeface="Arial"/>
                <a:cs typeface="Calibri"/>
              </a:rPr>
              <a:t>A) Approximately $51 million</a:t>
            </a:r>
            <a:endParaRPr lang="en-US">
              <a:solidFill>
                <a:schemeClr val="bg1"/>
              </a:solidFill>
              <a:latin typeface="Arial"/>
              <a:cs typeface="Arial"/>
            </a:endParaRP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B) Approximately $96 million</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C) Approximately $114 million</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D) Approximately $279 million</a:t>
            </a:r>
          </a:p>
          <a:p>
            <a:pPr marL="0" indent="0" algn="ctr">
              <a:lnSpc>
                <a:spcPct val="80000"/>
              </a:lnSpc>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5E6315DA-0636-EABE-8FE3-30A84030ED5C}"/>
              </a:ext>
            </a:extLst>
          </p:cNvPr>
          <p:cNvSpPr>
            <a:spLocks noGrp="1"/>
          </p:cNvSpPr>
          <p:nvPr>
            <p:ph type="ftr" sz="quarter" idx="11"/>
          </p:nvPr>
        </p:nvSpPr>
        <p:spPr/>
        <p:txBody>
          <a:bodyPr/>
          <a:lstStyle/>
          <a:p>
            <a:r>
              <a:rPr lang="en-US">
                <a:solidFill>
                  <a:schemeClr val="bg1"/>
                </a:solidFill>
                <a:latin typeface="Arial"/>
                <a:cs typeface="Arial"/>
              </a:rPr>
              <a:t>35 of 58</a:t>
            </a:r>
          </a:p>
        </p:txBody>
      </p:sp>
      <p:pic>
        <p:nvPicPr>
          <p:cNvPr id="6" name="Picture 5">
            <a:extLst>
              <a:ext uri="{FF2B5EF4-FFF2-40B4-BE49-F238E27FC236}">
                <a16:creationId xmlns:a16="http://schemas.microsoft.com/office/drawing/2014/main" id="{198EA56A-E377-F59A-9574-8E9F925EA4B7}"/>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CC3791A5-FFB1-E66E-ACAB-F9462FC33A9B}"/>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421884195"/>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1457804"/>
            <a:ext cx="10515600" cy="1325563"/>
          </a:xfrm>
        </p:spPr>
        <p:txBody>
          <a:bodyPr>
            <a:normAutofit fontScale="90000"/>
          </a:bodyPr>
          <a:lstStyle/>
          <a:p>
            <a:pPr algn="ctr"/>
            <a:br>
              <a:rPr lang="en-US">
                <a:latin typeface="Century Gothic"/>
                <a:cs typeface="+mj-lt"/>
              </a:rPr>
            </a:br>
            <a:br>
              <a:rPr lang="en-US">
                <a:latin typeface="Century Gothic"/>
                <a:cs typeface="+mj-lt"/>
              </a:rPr>
            </a:br>
            <a:r>
              <a:rPr lang="en-US">
                <a:solidFill>
                  <a:srgbClr val="FFFFFF"/>
                </a:solidFill>
                <a:latin typeface="Century Gothic"/>
                <a:cs typeface="+mj-lt"/>
              </a:rPr>
              <a:t>Not long after </a:t>
            </a:r>
            <a:r>
              <a:rPr lang="en-US">
                <a:solidFill>
                  <a:schemeClr val="bg1"/>
                </a:solidFill>
                <a:latin typeface="Century Gothic"/>
                <a:ea typeface="+mj-lt"/>
                <a:cs typeface="+mj-lt"/>
              </a:rPr>
              <a:t>the SEC’s 75th Anniversary, the SEC established a whistleblower program. What is the largest award ever issued to a whistleblower through that program?</a:t>
            </a:r>
          </a:p>
          <a:p>
            <a:pPr algn="ctr"/>
            <a:endParaRPr lang="en-US">
              <a:solidFill>
                <a:schemeClr val="bg1"/>
              </a:solidFill>
              <a:latin typeface="Arial Nova"/>
              <a:ea typeface="+mj-lt"/>
              <a:cs typeface="+mj-lt"/>
            </a:endParaRPr>
          </a:p>
          <a:p>
            <a:pPr algn="ctr"/>
            <a:endParaRPr lang="en-US">
              <a:solidFill>
                <a:schemeClr val="bg1"/>
              </a:solidFill>
              <a:latin typeface="Arial Nova"/>
              <a:ea typeface="+mj-lt"/>
              <a:cs typeface="+mj-l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lnSpc>
                <a:spcPct val="80000"/>
              </a:lnSpc>
              <a:buNone/>
            </a:pPr>
            <a:r>
              <a:rPr lang="en-US" b="1">
                <a:solidFill>
                  <a:schemeClr val="bg1"/>
                </a:solidFill>
                <a:latin typeface="Arial"/>
                <a:ea typeface="+mn-lt"/>
                <a:cs typeface="+mn-lt"/>
              </a:rPr>
              <a:t>D) Approximately $279 million</a:t>
            </a:r>
            <a:endParaRPr lang="en-US" b="1">
              <a:solidFill>
                <a:schemeClr val="bg1"/>
              </a:solidFill>
              <a:latin typeface="Arial"/>
              <a:cs typeface="Calibri"/>
            </a:endParaRPr>
          </a:p>
          <a:p>
            <a:pPr marL="0" indent="0" algn="ctr">
              <a:lnSpc>
                <a:spcPct val="80000"/>
              </a:lnSpc>
              <a:buNone/>
            </a:pPr>
            <a:endParaRPr lang="en-US" b="1">
              <a:solidFill>
                <a:schemeClr val="bg1"/>
              </a:solidFill>
              <a:latin typeface="Arial"/>
              <a:cs typeface="Calibri"/>
            </a:endParaRPr>
          </a:p>
          <a:p>
            <a:pPr marL="0" indent="0" algn="ctr">
              <a:lnSpc>
                <a:spcPct val="80000"/>
              </a:lnSpc>
              <a:buNone/>
            </a:pPr>
            <a:endParaRPr lang="en-US" b="1">
              <a:solidFill>
                <a:schemeClr val="bg1"/>
              </a:solidFill>
              <a:latin typeface="Arial"/>
              <a:cs typeface="Calibri"/>
            </a:endParaRPr>
          </a:p>
          <a:p>
            <a:pPr marL="0" indent="0" algn="ctr">
              <a:lnSpc>
                <a:spcPct val="80000"/>
              </a:lnSpc>
              <a:buNone/>
            </a:pPr>
            <a:r>
              <a:rPr lang="en-US">
                <a:solidFill>
                  <a:schemeClr val="bg1"/>
                </a:solidFill>
                <a:latin typeface="Arial"/>
                <a:cs typeface="Calibri"/>
              </a:rPr>
              <a:t>The largest whistleblower award ever issued by the SEC totaled approximately $279 million.</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D42725E8-CC2A-DA80-8678-EF1B3120B3E7}"/>
              </a:ext>
            </a:extLst>
          </p:cNvPr>
          <p:cNvSpPr>
            <a:spLocks noGrp="1"/>
          </p:cNvSpPr>
          <p:nvPr>
            <p:ph type="ftr" sz="quarter" idx="11"/>
          </p:nvPr>
        </p:nvSpPr>
        <p:spPr/>
        <p:txBody>
          <a:bodyPr/>
          <a:lstStyle/>
          <a:p>
            <a:r>
              <a:rPr lang="en-US">
                <a:solidFill>
                  <a:schemeClr val="bg1"/>
                </a:solidFill>
                <a:latin typeface="Arial"/>
                <a:cs typeface="Arial"/>
              </a:rPr>
              <a:t>36 of 58</a:t>
            </a:r>
          </a:p>
        </p:txBody>
      </p:sp>
      <p:pic>
        <p:nvPicPr>
          <p:cNvPr id="7" name="Picture 6">
            <a:extLst>
              <a:ext uri="{FF2B5EF4-FFF2-40B4-BE49-F238E27FC236}">
                <a16:creationId xmlns:a16="http://schemas.microsoft.com/office/drawing/2014/main" id="{6335A8A3-B4E5-3D34-C2C2-037FF26C6453}"/>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ABB05937-0B35-6B7C-F88F-3FF71C8AA270}"/>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2685159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Arial"/>
              </a:rPr>
              <a:t>2010s</a:t>
            </a:r>
            <a:endParaRPr lang="en-US">
              <a:solidFill>
                <a:schemeClr val="bg1"/>
              </a:solidFill>
              <a:latin typeface="Century Gothic"/>
              <a:cs typeface="Arial"/>
            </a:endParaRPr>
          </a:p>
        </p:txBody>
      </p:sp>
      <p:pic>
        <p:nvPicPr>
          <p:cNvPr id="7" name="Picture 6">
            <a:extLst>
              <a:ext uri="{FF2B5EF4-FFF2-40B4-BE49-F238E27FC236}">
                <a16:creationId xmlns:a16="http://schemas.microsoft.com/office/drawing/2014/main" id="{B913683E-E810-3C7B-3A4C-59FA3CE8ED02}"/>
              </a:ext>
            </a:extLst>
          </p:cNvPr>
          <p:cNvPicPr>
            <a:picLocks noChangeAspect="1"/>
          </p:cNvPicPr>
          <p:nvPr/>
        </p:nvPicPr>
        <p:blipFill>
          <a:blip r:embed="rId2"/>
          <a:stretch>
            <a:fillRect/>
          </a:stretch>
        </p:blipFill>
        <p:spPr>
          <a:xfrm>
            <a:off x="-5750" y="1609545"/>
            <a:ext cx="3749615" cy="2848156"/>
          </a:xfrm>
          <a:prstGeom prst="rect">
            <a:avLst/>
          </a:prstGeom>
        </p:spPr>
      </p:pic>
      <p:sp>
        <p:nvSpPr>
          <p:cNvPr id="8" name="TextBox 7">
            <a:extLst>
              <a:ext uri="{FF2B5EF4-FFF2-40B4-BE49-F238E27FC236}">
                <a16:creationId xmlns:a16="http://schemas.microsoft.com/office/drawing/2014/main" id="{4E55FF3A-B5B3-DA4B-B133-12A7D95DDBC0}"/>
              </a:ext>
            </a:extLst>
          </p:cNvPr>
          <p:cNvSpPr txBox="1"/>
          <p:nvPr/>
        </p:nvSpPr>
        <p:spPr>
          <a:xfrm>
            <a:off x="-5750" y="1245079"/>
            <a:ext cx="39365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64th Awards Show – June 18, 2019</a:t>
            </a:r>
          </a:p>
        </p:txBody>
      </p:sp>
      <p:sp>
        <p:nvSpPr>
          <p:cNvPr id="9" name="TextBox 8">
            <a:extLst>
              <a:ext uri="{FF2B5EF4-FFF2-40B4-BE49-F238E27FC236}">
                <a16:creationId xmlns:a16="http://schemas.microsoft.com/office/drawing/2014/main" id="{CF0C7F07-8E80-B88C-1939-32994ACB8AC8}"/>
              </a:ext>
            </a:extLst>
          </p:cNvPr>
          <p:cNvSpPr txBox="1"/>
          <p:nvPr/>
        </p:nvSpPr>
        <p:spPr>
          <a:xfrm>
            <a:off x="-5751" y="445123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OPA)</a:t>
            </a:r>
          </a:p>
        </p:txBody>
      </p:sp>
      <p:pic>
        <p:nvPicPr>
          <p:cNvPr id="10" name="Picture 9">
            <a:extLst>
              <a:ext uri="{FF2B5EF4-FFF2-40B4-BE49-F238E27FC236}">
                <a16:creationId xmlns:a16="http://schemas.microsoft.com/office/drawing/2014/main" id="{59FBE2FC-9722-7417-ED54-4A6B91F887AF}"/>
              </a:ext>
            </a:extLst>
          </p:cNvPr>
          <p:cNvPicPr>
            <a:picLocks noChangeAspect="1"/>
          </p:cNvPicPr>
          <p:nvPr/>
        </p:nvPicPr>
        <p:blipFill>
          <a:blip r:embed="rId3"/>
          <a:stretch>
            <a:fillRect/>
          </a:stretch>
        </p:blipFill>
        <p:spPr>
          <a:xfrm>
            <a:off x="7725850" y="2466345"/>
            <a:ext cx="4454107" cy="2995653"/>
          </a:xfrm>
          <a:prstGeom prst="rect">
            <a:avLst/>
          </a:prstGeom>
        </p:spPr>
      </p:pic>
      <p:sp>
        <p:nvSpPr>
          <p:cNvPr id="12" name="TextBox 11">
            <a:extLst>
              <a:ext uri="{FF2B5EF4-FFF2-40B4-BE49-F238E27FC236}">
                <a16:creationId xmlns:a16="http://schemas.microsoft.com/office/drawing/2014/main" id="{A4BFE217-F54C-76FC-BACC-7F041260A2FA}"/>
              </a:ext>
            </a:extLst>
          </p:cNvPr>
          <p:cNvSpPr txBox="1"/>
          <p:nvPr/>
        </p:nvSpPr>
        <p:spPr>
          <a:xfrm>
            <a:off x="7754688" y="556745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OPA)</a:t>
            </a:r>
          </a:p>
        </p:txBody>
      </p:sp>
      <p:sp>
        <p:nvSpPr>
          <p:cNvPr id="14" name="TextBox 13">
            <a:extLst>
              <a:ext uri="{FF2B5EF4-FFF2-40B4-BE49-F238E27FC236}">
                <a16:creationId xmlns:a16="http://schemas.microsoft.com/office/drawing/2014/main" id="{AEBDDD73-FFD8-92BB-7BCF-7B378D81693F}"/>
              </a:ext>
            </a:extLst>
          </p:cNvPr>
          <p:cNvSpPr txBox="1"/>
          <p:nvPr/>
        </p:nvSpPr>
        <p:spPr>
          <a:xfrm>
            <a:off x="7743645" y="1262166"/>
            <a:ext cx="44253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ea typeface="+mj-lt"/>
                <a:cs typeface="Arial"/>
              </a:rPr>
              <a:t>SEC's annual Government-Business Forum on Small Business Capital Formation, held in Omaha, Nebraska – Aug. 14, 2019</a:t>
            </a:r>
          </a:p>
        </p:txBody>
      </p:sp>
      <p:sp>
        <p:nvSpPr>
          <p:cNvPr id="15" name="Footer Placeholder 14">
            <a:extLst>
              <a:ext uri="{FF2B5EF4-FFF2-40B4-BE49-F238E27FC236}">
                <a16:creationId xmlns:a16="http://schemas.microsoft.com/office/drawing/2014/main" id="{FD35AC22-62A5-191A-5856-C596B7E078E7}"/>
              </a:ext>
            </a:extLst>
          </p:cNvPr>
          <p:cNvSpPr>
            <a:spLocks noGrp="1"/>
          </p:cNvSpPr>
          <p:nvPr>
            <p:ph type="ftr" sz="quarter" idx="11"/>
          </p:nvPr>
        </p:nvSpPr>
        <p:spPr>
          <a:xfrm>
            <a:off x="3636034" y="6471369"/>
            <a:ext cx="4114800" cy="365125"/>
          </a:xfrm>
        </p:spPr>
        <p:txBody>
          <a:bodyPr/>
          <a:lstStyle/>
          <a:p>
            <a:r>
              <a:rPr lang="en-US">
                <a:solidFill>
                  <a:schemeClr val="bg1"/>
                </a:solidFill>
                <a:latin typeface="Arial"/>
                <a:cs typeface="Arial"/>
              </a:rPr>
              <a:t>37 of 58</a:t>
            </a:r>
          </a:p>
        </p:txBody>
      </p:sp>
      <p:pic>
        <p:nvPicPr>
          <p:cNvPr id="21" name="Picture 20">
            <a:extLst>
              <a:ext uri="{FF2B5EF4-FFF2-40B4-BE49-F238E27FC236}">
                <a16:creationId xmlns:a16="http://schemas.microsoft.com/office/drawing/2014/main" id="{8467B861-30D3-E45F-8895-7C724251A9C7}"/>
              </a:ext>
            </a:extLst>
          </p:cNvPr>
          <p:cNvPicPr>
            <a:picLocks noChangeAspect="1"/>
          </p:cNvPicPr>
          <p:nvPr/>
        </p:nvPicPr>
        <p:blipFill>
          <a:blip r:embed="rId4"/>
          <a:stretch>
            <a:fillRect/>
          </a:stretch>
        </p:blipFill>
        <p:spPr>
          <a:xfrm>
            <a:off x="3800426" y="2803989"/>
            <a:ext cx="3642240" cy="2761283"/>
          </a:xfrm>
          <a:prstGeom prst="rect">
            <a:avLst/>
          </a:prstGeom>
        </p:spPr>
      </p:pic>
      <p:sp>
        <p:nvSpPr>
          <p:cNvPr id="22" name="TextBox 11">
            <a:extLst>
              <a:ext uri="{FF2B5EF4-FFF2-40B4-BE49-F238E27FC236}">
                <a16:creationId xmlns:a16="http://schemas.microsoft.com/office/drawing/2014/main" id="{26CF3A73-DDF3-4B47-421E-46B1E3787212}"/>
              </a:ext>
            </a:extLst>
          </p:cNvPr>
          <p:cNvSpPr txBox="1"/>
          <p:nvPr/>
        </p:nvSpPr>
        <p:spPr>
          <a:xfrm>
            <a:off x="3699786" y="2143937"/>
            <a:ext cx="395854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a:cs typeface="Arial"/>
              </a:rPr>
              <a:t>Best Workplace Award – Dec. 12, 2018</a:t>
            </a:r>
          </a:p>
        </p:txBody>
      </p:sp>
      <p:sp>
        <p:nvSpPr>
          <p:cNvPr id="23" name="TextBox 12">
            <a:extLst>
              <a:ext uri="{FF2B5EF4-FFF2-40B4-BE49-F238E27FC236}">
                <a16:creationId xmlns:a16="http://schemas.microsoft.com/office/drawing/2014/main" id="{1EE42A3B-3828-4496-6C69-C493FDA876CF}"/>
              </a:ext>
            </a:extLst>
          </p:cNvPr>
          <p:cNvSpPr txBox="1"/>
          <p:nvPr/>
        </p:nvSpPr>
        <p:spPr>
          <a:xfrm>
            <a:off x="3800427" y="5623804"/>
            <a:ext cx="27432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a:cs typeface="Arial"/>
              </a:rPr>
              <a:t>(Courtesy of OPA)</a:t>
            </a:r>
          </a:p>
        </p:txBody>
      </p:sp>
      <p:pic>
        <p:nvPicPr>
          <p:cNvPr id="4" name="Picture 3">
            <a:extLst>
              <a:ext uri="{FF2B5EF4-FFF2-40B4-BE49-F238E27FC236}">
                <a16:creationId xmlns:a16="http://schemas.microsoft.com/office/drawing/2014/main" id="{9D253AE1-FF35-A8BE-C5C8-77E870360BF6}"/>
              </a:ext>
            </a:extLst>
          </p:cNvPr>
          <p:cNvPicPr>
            <a:picLocks noChangeAspect="1"/>
          </p:cNvPicPr>
          <p:nvPr/>
        </p:nvPicPr>
        <p:blipFill>
          <a:blip r:embed="rId5"/>
          <a:stretch>
            <a:fillRect/>
          </a:stretch>
        </p:blipFill>
        <p:spPr>
          <a:xfrm>
            <a:off x="9324975" y="5995089"/>
            <a:ext cx="2686050" cy="676275"/>
          </a:xfrm>
          <a:prstGeom prst="rect">
            <a:avLst/>
          </a:prstGeom>
        </p:spPr>
      </p:pic>
      <p:sp>
        <p:nvSpPr>
          <p:cNvPr id="16" name="TextBox 15">
            <a:extLst>
              <a:ext uri="{FF2B5EF4-FFF2-40B4-BE49-F238E27FC236}">
                <a16:creationId xmlns:a16="http://schemas.microsoft.com/office/drawing/2014/main" id="{4BB7C44A-640E-F080-6641-9EA1C2E89B8D}"/>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1742520837"/>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79381"/>
            <a:ext cx="10515600" cy="3693082"/>
          </a:xfrm>
        </p:spPr>
        <p:txBody>
          <a:bodyPr>
            <a:normAutofit/>
          </a:bodyPr>
          <a:lstStyle/>
          <a:p>
            <a:pPr algn="ctr"/>
            <a:br>
              <a:rPr lang="en-US" i="1">
                <a:solidFill>
                  <a:schemeClr val="bg1"/>
                </a:solidFill>
                <a:latin typeface="Century Gothic"/>
                <a:cs typeface="Arial"/>
              </a:rPr>
            </a:br>
            <a:r>
              <a:rPr lang="en-US" i="1">
                <a:solidFill>
                  <a:schemeClr val="bg1"/>
                </a:solidFill>
                <a:latin typeface="Century Gothic"/>
                <a:cs typeface="Arial"/>
              </a:rPr>
              <a:t>And now some trivia specific to the panelists and moderator of today's first panel discussion: </a:t>
            </a:r>
            <a:br>
              <a:rPr lang="en-US" i="1">
                <a:latin typeface="Century Gothic"/>
                <a:ea typeface="+mj-lt"/>
                <a:cs typeface="Arial"/>
              </a:rPr>
            </a:br>
            <a:r>
              <a:rPr lang="en-US" sz="4000" i="1">
                <a:solidFill>
                  <a:schemeClr val="bg1"/>
                </a:solidFill>
                <a:latin typeface="Century Gothic"/>
                <a:ea typeface="+mj-lt"/>
                <a:cs typeface="+mj-lt"/>
              </a:rPr>
              <a:t>A Lookback From the Chair’s Seat ...</a:t>
            </a:r>
            <a:endParaRPr lang="en-US" sz="4000" i="1">
              <a:solidFill>
                <a:schemeClr val="bg1"/>
              </a:solidFill>
              <a:latin typeface="Century Gothic"/>
            </a:endParaRPr>
          </a:p>
        </p:txBody>
      </p:sp>
      <p:sp>
        <p:nvSpPr>
          <p:cNvPr id="15" name="Footer Placeholder 14">
            <a:extLst>
              <a:ext uri="{FF2B5EF4-FFF2-40B4-BE49-F238E27FC236}">
                <a16:creationId xmlns:a16="http://schemas.microsoft.com/office/drawing/2014/main" id="{FD35AC22-62A5-191A-5856-C596B7E078E7}"/>
              </a:ext>
            </a:extLst>
          </p:cNvPr>
          <p:cNvSpPr>
            <a:spLocks noGrp="1"/>
          </p:cNvSpPr>
          <p:nvPr>
            <p:ph type="ftr" sz="quarter" idx="11"/>
          </p:nvPr>
        </p:nvSpPr>
        <p:spPr/>
        <p:txBody>
          <a:bodyPr/>
          <a:lstStyle/>
          <a:p>
            <a:r>
              <a:rPr lang="en-US">
                <a:solidFill>
                  <a:schemeClr val="bg1"/>
                </a:solidFill>
                <a:latin typeface="Arial"/>
                <a:cs typeface="Arial"/>
              </a:rPr>
              <a:t>38 of 58</a:t>
            </a:r>
          </a:p>
        </p:txBody>
      </p:sp>
      <p:pic>
        <p:nvPicPr>
          <p:cNvPr id="3" name="Picture 2">
            <a:extLst>
              <a:ext uri="{FF2B5EF4-FFF2-40B4-BE49-F238E27FC236}">
                <a16:creationId xmlns:a16="http://schemas.microsoft.com/office/drawing/2014/main" id="{62F0347B-99E5-15C7-AE8C-107B1C428EDC}"/>
              </a:ext>
            </a:extLst>
          </p:cNvPr>
          <p:cNvPicPr>
            <a:picLocks noChangeAspect="1"/>
          </p:cNvPicPr>
          <p:nvPr/>
        </p:nvPicPr>
        <p:blipFill>
          <a:blip r:embed="rId2"/>
          <a:stretch>
            <a:fillRect/>
          </a:stretch>
        </p:blipFill>
        <p:spPr>
          <a:xfrm>
            <a:off x="242585" y="3430523"/>
            <a:ext cx="2255304" cy="2816002"/>
          </a:xfrm>
          <a:prstGeom prst="rect">
            <a:avLst/>
          </a:prstGeom>
        </p:spPr>
      </p:pic>
      <p:sp>
        <p:nvSpPr>
          <p:cNvPr id="4" name="TextBox 17">
            <a:extLst>
              <a:ext uri="{FF2B5EF4-FFF2-40B4-BE49-F238E27FC236}">
                <a16:creationId xmlns:a16="http://schemas.microsoft.com/office/drawing/2014/main" id="{1C459DC0-08D4-9E89-DEE0-2CD8B375266A}"/>
              </a:ext>
            </a:extLst>
          </p:cNvPr>
          <p:cNvSpPr txBox="1"/>
          <p:nvPr/>
        </p:nvSpPr>
        <p:spPr>
          <a:xfrm>
            <a:off x="5278582" y="6567586"/>
            <a:ext cx="27432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a:cs typeface="Arial"/>
              </a:rPr>
              <a:t>(Courtesy of OPA)</a:t>
            </a:r>
          </a:p>
        </p:txBody>
      </p:sp>
      <p:sp>
        <p:nvSpPr>
          <p:cNvPr id="6" name="TextBox 18">
            <a:extLst>
              <a:ext uri="{FF2B5EF4-FFF2-40B4-BE49-F238E27FC236}">
                <a16:creationId xmlns:a16="http://schemas.microsoft.com/office/drawing/2014/main" id="{04C1F3C2-FE10-6C5D-8B28-D9749DE0B530}"/>
              </a:ext>
            </a:extLst>
          </p:cNvPr>
          <p:cNvSpPr txBox="1"/>
          <p:nvPr/>
        </p:nvSpPr>
        <p:spPr>
          <a:xfrm>
            <a:off x="242585" y="2854836"/>
            <a:ext cx="2466110"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bg1"/>
                </a:solidFill>
                <a:latin typeface="Arial"/>
                <a:ea typeface="+mj-lt"/>
                <a:cs typeface="Arial"/>
              </a:rPr>
              <a:t>Mary Jo White, SEC Chair – 2013-2017</a:t>
            </a:r>
            <a:endParaRPr lang="en-US" sz="1600">
              <a:solidFill>
                <a:schemeClr val="bg1"/>
              </a:solidFill>
              <a:latin typeface="Arial"/>
              <a:cs typeface="Calibri"/>
            </a:endParaRPr>
          </a:p>
        </p:txBody>
      </p:sp>
      <p:pic>
        <p:nvPicPr>
          <p:cNvPr id="11" name="Picture 10">
            <a:extLst>
              <a:ext uri="{FF2B5EF4-FFF2-40B4-BE49-F238E27FC236}">
                <a16:creationId xmlns:a16="http://schemas.microsoft.com/office/drawing/2014/main" id="{A36F5401-B826-DE05-FCC9-BF13737F4141}"/>
              </a:ext>
            </a:extLst>
          </p:cNvPr>
          <p:cNvPicPr>
            <a:picLocks noChangeAspect="1"/>
          </p:cNvPicPr>
          <p:nvPr/>
        </p:nvPicPr>
        <p:blipFill>
          <a:blip r:embed="rId3"/>
          <a:stretch>
            <a:fillRect/>
          </a:stretch>
        </p:blipFill>
        <p:spPr>
          <a:xfrm>
            <a:off x="3051958" y="3424234"/>
            <a:ext cx="2030680" cy="2804680"/>
          </a:xfrm>
          <a:prstGeom prst="rect">
            <a:avLst/>
          </a:prstGeom>
        </p:spPr>
      </p:pic>
      <p:sp>
        <p:nvSpPr>
          <p:cNvPr id="16" name="TextBox 15">
            <a:extLst>
              <a:ext uri="{FF2B5EF4-FFF2-40B4-BE49-F238E27FC236}">
                <a16:creationId xmlns:a16="http://schemas.microsoft.com/office/drawing/2014/main" id="{E390B935-4F1A-108E-8142-1E7C80D1DD60}"/>
              </a:ext>
            </a:extLst>
          </p:cNvPr>
          <p:cNvSpPr txBox="1"/>
          <p:nvPr/>
        </p:nvSpPr>
        <p:spPr>
          <a:xfrm>
            <a:off x="3051958" y="2841415"/>
            <a:ext cx="24661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latin typeface="Arial"/>
                <a:cs typeface="Arial"/>
              </a:rPr>
              <a:t>Gary Gensler, SEC </a:t>
            </a:r>
          </a:p>
          <a:p>
            <a:r>
              <a:rPr lang="en-US" sz="1600">
                <a:solidFill>
                  <a:schemeClr val="bg1"/>
                </a:solidFill>
                <a:latin typeface="Arial"/>
                <a:cs typeface="Arial"/>
              </a:rPr>
              <a:t>Chair – 2021-present</a:t>
            </a:r>
          </a:p>
        </p:txBody>
      </p:sp>
      <p:pic>
        <p:nvPicPr>
          <p:cNvPr id="17" name="Picture 16">
            <a:extLst>
              <a:ext uri="{FF2B5EF4-FFF2-40B4-BE49-F238E27FC236}">
                <a16:creationId xmlns:a16="http://schemas.microsoft.com/office/drawing/2014/main" id="{397FC6CF-9F91-8A89-E2A9-569CB410B89C}"/>
              </a:ext>
            </a:extLst>
          </p:cNvPr>
          <p:cNvPicPr>
            <a:picLocks noChangeAspect="1"/>
          </p:cNvPicPr>
          <p:nvPr/>
        </p:nvPicPr>
        <p:blipFill>
          <a:blip r:embed="rId4"/>
          <a:stretch>
            <a:fillRect/>
          </a:stretch>
        </p:blipFill>
        <p:spPr>
          <a:xfrm>
            <a:off x="5699335" y="3427265"/>
            <a:ext cx="1881900" cy="2818411"/>
          </a:xfrm>
          <a:prstGeom prst="rect">
            <a:avLst/>
          </a:prstGeom>
        </p:spPr>
      </p:pic>
      <p:sp>
        <p:nvSpPr>
          <p:cNvPr id="18" name="TextBox 17">
            <a:extLst>
              <a:ext uri="{FF2B5EF4-FFF2-40B4-BE49-F238E27FC236}">
                <a16:creationId xmlns:a16="http://schemas.microsoft.com/office/drawing/2014/main" id="{FE184750-F72A-4C56-F6A4-522E71407E4A}"/>
              </a:ext>
            </a:extLst>
          </p:cNvPr>
          <p:cNvSpPr txBox="1"/>
          <p:nvPr/>
        </p:nvSpPr>
        <p:spPr>
          <a:xfrm>
            <a:off x="5704114" y="2836109"/>
            <a:ext cx="23176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latin typeface="Arial"/>
                <a:cs typeface="Arial"/>
              </a:rPr>
              <a:t>Mary L. Schapiro, SEC </a:t>
            </a:r>
            <a:r>
              <a:rPr lang="en-US" sz="1600">
                <a:solidFill>
                  <a:schemeClr val="bg1"/>
                </a:solidFill>
                <a:latin typeface="Arial"/>
                <a:ea typeface="+mj-lt"/>
                <a:cs typeface="Arial"/>
              </a:rPr>
              <a:t>Chair</a:t>
            </a:r>
            <a:r>
              <a:rPr lang="en-US" sz="1600">
                <a:solidFill>
                  <a:schemeClr val="bg1"/>
                </a:solidFill>
                <a:latin typeface="Arial"/>
                <a:cs typeface="Arial"/>
              </a:rPr>
              <a:t> – 2009-2012</a:t>
            </a:r>
          </a:p>
        </p:txBody>
      </p:sp>
      <p:pic>
        <p:nvPicPr>
          <p:cNvPr id="19" name="Picture 18">
            <a:extLst>
              <a:ext uri="{FF2B5EF4-FFF2-40B4-BE49-F238E27FC236}">
                <a16:creationId xmlns:a16="http://schemas.microsoft.com/office/drawing/2014/main" id="{381AA4CD-93BD-6E29-6A56-753A82200A42}"/>
              </a:ext>
            </a:extLst>
          </p:cNvPr>
          <p:cNvPicPr>
            <a:picLocks noChangeAspect="1"/>
          </p:cNvPicPr>
          <p:nvPr/>
        </p:nvPicPr>
        <p:blipFill>
          <a:blip r:embed="rId5"/>
          <a:stretch>
            <a:fillRect/>
          </a:stretch>
        </p:blipFill>
        <p:spPr>
          <a:xfrm>
            <a:off x="8029699" y="3418018"/>
            <a:ext cx="3673433" cy="2454540"/>
          </a:xfrm>
          <a:prstGeom prst="rect">
            <a:avLst/>
          </a:prstGeom>
        </p:spPr>
      </p:pic>
      <p:sp>
        <p:nvSpPr>
          <p:cNvPr id="20" name="TextBox 19">
            <a:extLst>
              <a:ext uri="{FF2B5EF4-FFF2-40B4-BE49-F238E27FC236}">
                <a16:creationId xmlns:a16="http://schemas.microsoft.com/office/drawing/2014/main" id="{A6EEA60B-CEAF-EF91-9425-A517C7D5DD02}"/>
              </a:ext>
            </a:extLst>
          </p:cNvPr>
          <p:cNvSpPr txBox="1"/>
          <p:nvPr/>
        </p:nvSpPr>
        <p:spPr>
          <a:xfrm>
            <a:off x="8029699" y="2836395"/>
            <a:ext cx="36734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latin typeface="Arial"/>
                <a:ea typeface="+mj-lt"/>
                <a:cs typeface="Arial"/>
              </a:rPr>
              <a:t>Richard Breeden, SEC </a:t>
            </a:r>
          </a:p>
          <a:p>
            <a:r>
              <a:rPr lang="en-US" sz="1600">
                <a:solidFill>
                  <a:schemeClr val="bg1"/>
                </a:solidFill>
                <a:latin typeface="Arial"/>
                <a:ea typeface="+mj-lt"/>
                <a:cs typeface="Arial"/>
              </a:rPr>
              <a:t>Chair – 1989-1993</a:t>
            </a:r>
          </a:p>
        </p:txBody>
      </p:sp>
      <p:pic>
        <p:nvPicPr>
          <p:cNvPr id="8" name="Picture 7">
            <a:extLst>
              <a:ext uri="{FF2B5EF4-FFF2-40B4-BE49-F238E27FC236}">
                <a16:creationId xmlns:a16="http://schemas.microsoft.com/office/drawing/2014/main" id="{CB12E508-B812-6524-76CC-1773AB51500E}"/>
              </a:ext>
            </a:extLst>
          </p:cNvPr>
          <p:cNvPicPr>
            <a:picLocks noChangeAspect="1"/>
          </p:cNvPicPr>
          <p:nvPr/>
        </p:nvPicPr>
        <p:blipFill>
          <a:blip r:embed="rId6"/>
          <a:stretch>
            <a:fillRect/>
          </a:stretch>
        </p:blipFill>
        <p:spPr>
          <a:xfrm>
            <a:off x="9324975" y="5995089"/>
            <a:ext cx="2686050" cy="676275"/>
          </a:xfrm>
          <a:prstGeom prst="rect">
            <a:avLst/>
          </a:prstGeom>
        </p:spPr>
      </p:pic>
      <p:sp>
        <p:nvSpPr>
          <p:cNvPr id="13" name="TextBox 12">
            <a:extLst>
              <a:ext uri="{FF2B5EF4-FFF2-40B4-BE49-F238E27FC236}">
                <a16:creationId xmlns:a16="http://schemas.microsoft.com/office/drawing/2014/main" id="{4B8A13FD-A33F-461D-C300-1A433B812B22}"/>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150009810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fontScale="90000"/>
          </a:bodyPr>
          <a:lstStyle/>
          <a:p>
            <a:pPr algn="ctr"/>
            <a:br>
              <a:rPr lang="en-US">
                <a:latin typeface="Century Gothic"/>
                <a:cs typeface="Calibri Light"/>
              </a:rPr>
            </a:br>
            <a:br>
              <a:rPr lang="en-US">
                <a:latin typeface="Century Gothic"/>
                <a:cs typeface="Calibri Light"/>
              </a:rPr>
            </a:br>
            <a:r>
              <a:rPr lang="en-US">
                <a:solidFill>
                  <a:schemeClr val="bg1"/>
                </a:solidFill>
                <a:latin typeface="Century Gothic"/>
                <a:cs typeface="Calibri Light"/>
              </a:rPr>
              <a:t>Under which SEC Chair did the Commission implement changes to the operation of money market funds following the collapse of the Reserve Fund?</a:t>
            </a:r>
            <a:endParaRPr lang="en-US">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2357587"/>
            <a:ext cx="10515600" cy="4351338"/>
          </a:xfrm>
        </p:spPr>
        <p:txBody>
          <a:bodyPr vert="horz" lIns="91440" tIns="45720" rIns="91440" bIns="45720" rtlCol="0" anchor="t">
            <a:normAutofit fontScale="92500" lnSpcReduction="10000"/>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lnSpc>
                <a:spcPct val="80000"/>
              </a:lnSpc>
              <a:buNone/>
            </a:pPr>
            <a:r>
              <a:rPr lang="en-US">
                <a:solidFill>
                  <a:schemeClr val="bg1"/>
                </a:solidFill>
                <a:latin typeface="Arial"/>
                <a:cs typeface="Calibri"/>
              </a:rPr>
              <a:t>A) Richard Breeden</a:t>
            </a:r>
            <a:endParaRPr lang="en-US">
              <a:solidFill>
                <a:schemeClr val="bg1"/>
              </a:solidFill>
              <a:latin typeface="Arial"/>
              <a:cs typeface="Arial"/>
            </a:endParaRP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B) Mary Schapiro</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C) Mary Jo White</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D) Gary Gensler</a:t>
            </a:r>
          </a:p>
          <a:p>
            <a:pPr marL="0" indent="0" algn="ctr">
              <a:lnSpc>
                <a:spcPct val="80000"/>
              </a:lnSpc>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52BEA683-9AB0-E31A-5F5D-1BF123F38519}"/>
              </a:ext>
            </a:extLst>
          </p:cNvPr>
          <p:cNvSpPr>
            <a:spLocks noGrp="1"/>
          </p:cNvSpPr>
          <p:nvPr>
            <p:ph type="ftr" sz="quarter" idx="11"/>
          </p:nvPr>
        </p:nvSpPr>
        <p:spPr/>
        <p:txBody>
          <a:bodyPr/>
          <a:lstStyle/>
          <a:p>
            <a:r>
              <a:rPr lang="en-US">
                <a:solidFill>
                  <a:schemeClr val="bg1"/>
                </a:solidFill>
                <a:latin typeface="Arial"/>
                <a:cs typeface="Arial"/>
              </a:rPr>
              <a:t>39 of 58</a:t>
            </a:r>
          </a:p>
        </p:txBody>
      </p:sp>
      <p:pic>
        <p:nvPicPr>
          <p:cNvPr id="6" name="Picture 5">
            <a:extLst>
              <a:ext uri="{FF2B5EF4-FFF2-40B4-BE49-F238E27FC236}">
                <a16:creationId xmlns:a16="http://schemas.microsoft.com/office/drawing/2014/main" id="{EAE5F5E3-A5C1-9D13-91AB-3CA3AE7BB162}"/>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35FFB9E4-BE90-FDA9-E2F2-1D46AA6EF334}"/>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119108064"/>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1040861"/>
            <a:ext cx="10515600" cy="1325563"/>
          </a:xfrm>
        </p:spPr>
        <p:txBody>
          <a:bodyPr>
            <a:normAutofit fontScale="90000"/>
          </a:bodyPr>
          <a:lstStyle/>
          <a:p>
            <a:pPr algn="ctr"/>
            <a:r>
              <a:rPr lang="en-US">
                <a:solidFill>
                  <a:srgbClr val="FFFFFF"/>
                </a:solidFill>
                <a:latin typeface="Century Gothic"/>
                <a:cs typeface="+mj-lt"/>
              </a:rPr>
              <a:t>Which</a:t>
            </a:r>
            <a:r>
              <a:rPr lang="en-US">
                <a:solidFill>
                  <a:schemeClr val="bg1"/>
                </a:solidFill>
                <a:latin typeface="Century Gothic"/>
                <a:ea typeface="+mj-lt"/>
                <a:cs typeface="+mj-lt"/>
              </a:rPr>
              <a:t> President appointed the first Chairman of the SEC, Joseph P. Kennedy?</a:t>
            </a:r>
          </a:p>
          <a:p>
            <a:pPr algn="ctr"/>
            <a:endParaRPr lang="en-US">
              <a:solidFill>
                <a:schemeClr val="bg1"/>
              </a:solidFill>
              <a:latin typeface="Arial Nova"/>
              <a:ea typeface="+mj-lt"/>
              <a:cs typeface="+mj-lt"/>
            </a:endParaRPr>
          </a:p>
          <a:p>
            <a:pPr algn="ctr"/>
            <a:endParaRPr lang="en-US">
              <a:solidFill>
                <a:schemeClr val="bg1"/>
              </a:solidFill>
              <a:latin typeface="Arial Nova"/>
              <a:ea typeface="+mj-lt"/>
              <a:cs typeface="+mj-l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dirty="0">
              <a:solidFill>
                <a:schemeClr val="bg1"/>
              </a:solidFill>
              <a:latin typeface="Arial"/>
              <a:cs typeface="Calibri"/>
            </a:endParaRPr>
          </a:p>
          <a:p>
            <a:pPr marL="0" indent="0" algn="ctr">
              <a:lnSpc>
                <a:spcPct val="80000"/>
              </a:lnSpc>
              <a:buNone/>
            </a:pPr>
            <a:r>
              <a:rPr lang="en-US" b="1" dirty="0">
                <a:solidFill>
                  <a:schemeClr val="bg1"/>
                </a:solidFill>
                <a:latin typeface="Arial"/>
                <a:ea typeface="+mn-lt"/>
                <a:cs typeface="+mn-lt"/>
              </a:rPr>
              <a:t>C) Franklin Roosevelt </a:t>
            </a:r>
          </a:p>
          <a:p>
            <a:pPr marL="0" indent="0" algn="ctr">
              <a:lnSpc>
                <a:spcPct val="80000"/>
              </a:lnSpc>
              <a:buNone/>
            </a:pPr>
            <a:endParaRPr lang="en-US" b="1" dirty="0">
              <a:solidFill>
                <a:schemeClr val="bg1"/>
              </a:solidFill>
              <a:latin typeface="Arial"/>
              <a:ea typeface="+mn-lt"/>
              <a:cs typeface="+mn-lt"/>
            </a:endParaRPr>
          </a:p>
          <a:p>
            <a:pPr marL="0" indent="0" algn="ctr">
              <a:lnSpc>
                <a:spcPct val="80000"/>
              </a:lnSpc>
              <a:buNone/>
            </a:pPr>
            <a:endParaRPr lang="en-US" b="1" dirty="0">
              <a:solidFill>
                <a:schemeClr val="bg1"/>
              </a:solidFill>
              <a:latin typeface="Arial"/>
              <a:ea typeface="+mn-lt"/>
              <a:cs typeface="+mn-lt"/>
            </a:endParaRPr>
          </a:p>
          <a:p>
            <a:pPr marL="0" indent="0" algn="ctr">
              <a:lnSpc>
                <a:spcPct val="80000"/>
              </a:lnSpc>
              <a:buNone/>
            </a:pPr>
            <a:r>
              <a:rPr lang="en-US" dirty="0">
                <a:solidFill>
                  <a:schemeClr val="bg1"/>
                </a:solidFill>
                <a:latin typeface="Arial"/>
                <a:ea typeface="+mn-lt"/>
                <a:cs typeface="+mn-lt"/>
              </a:rPr>
              <a:t>Franklin Roosevelt appointed Joseph P. Kennedy as the first Chairman of the SEC shortly after signing the Securities Exchange Act into law.</a:t>
            </a:r>
            <a:endParaRPr lang="en-US" dirty="0">
              <a:solidFill>
                <a:schemeClr val="bg1"/>
              </a:solidFill>
              <a:latin typeface="Arial"/>
              <a:cs typeface="Arial"/>
            </a:endParaRPr>
          </a:p>
          <a:p>
            <a:pPr marL="0" indent="0" algn="ctr">
              <a:buNone/>
            </a:pPr>
            <a:endParaRPr lang="en-US" dirty="0">
              <a:solidFill>
                <a:schemeClr val="bg1"/>
              </a:solidFill>
              <a:latin typeface="Arial"/>
              <a:cs typeface="Calibri"/>
            </a:endParaRPr>
          </a:p>
          <a:p>
            <a:pPr marL="0" indent="0" algn="ctr">
              <a:buNone/>
            </a:pPr>
            <a:endParaRPr lang="en-US" dirty="0">
              <a:solidFill>
                <a:schemeClr val="bg1"/>
              </a:solidFill>
              <a:latin typeface="Arial Nova"/>
              <a:cs typeface="Calibri"/>
            </a:endParaRPr>
          </a:p>
          <a:p>
            <a:pPr marL="0" indent="0">
              <a:buNone/>
            </a:pPr>
            <a:endParaRPr lang="en-US" dirty="0">
              <a:solidFill>
                <a:schemeClr val="bg1"/>
              </a:solidFill>
              <a:cs typeface="Calibri"/>
            </a:endParaRPr>
          </a:p>
        </p:txBody>
      </p:sp>
      <p:sp>
        <p:nvSpPr>
          <p:cNvPr id="3" name="Footer Placeholder 2">
            <a:extLst>
              <a:ext uri="{FF2B5EF4-FFF2-40B4-BE49-F238E27FC236}">
                <a16:creationId xmlns:a16="http://schemas.microsoft.com/office/drawing/2014/main" id="{E859CB4A-C004-F716-F1CD-7C0AA2D7E01D}"/>
              </a:ext>
            </a:extLst>
          </p:cNvPr>
          <p:cNvSpPr>
            <a:spLocks noGrp="1"/>
          </p:cNvSpPr>
          <p:nvPr>
            <p:ph type="ftr" sz="quarter" idx="11"/>
          </p:nvPr>
        </p:nvSpPr>
        <p:spPr/>
        <p:txBody>
          <a:bodyPr/>
          <a:lstStyle/>
          <a:p>
            <a:r>
              <a:rPr lang="en-US">
                <a:solidFill>
                  <a:schemeClr val="bg1"/>
                </a:solidFill>
                <a:latin typeface="Arial"/>
                <a:cs typeface="Arial"/>
              </a:rPr>
              <a:t>4 of 58</a:t>
            </a:r>
          </a:p>
        </p:txBody>
      </p:sp>
      <p:pic>
        <p:nvPicPr>
          <p:cNvPr id="7" name="Picture 6">
            <a:extLst>
              <a:ext uri="{FF2B5EF4-FFF2-40B4-BE49-F238E27FC236}">
                <a16:creationId xmlns:a16="http://schemas.microsoft.com/office/drawing/2014/main" id="{EC71E2C3-BCF0-C169-F8C3-3826A3B6BF06}"/>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C77AEE54-4EAA-AA17-FC82-0500E6DA6060}"/>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783744004"/>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1457804"/>
            <a:ext cx="10515600" cy="1325563"/>
          </a:xfrm>
        </p:spPr>
        <p:txBody>
          <a:bodyPr>
            <a:normAutofit fontScale="90000"/>
          </a:bodyPr>
          <a:lstStyle/>
          <a:p>
            <a:pPr algn="ctr"/>
            <a:r>
              <a:rPr lang="en-US">
                <a:solidFill>
                  <a:srgbClr val="FFFFFF"/>
                </a:solidFill>
                <a:latin typeface="Century Gothic"/>
                <a:cs typeface="+mj-lt"/>
              </a:rPr>
              <a:t>Under which SEC Chair did the Commission implement changes to the operation of money market funds </a:t>
            </a:r>
            <a:r>
              <a:rPr lang="en-US">
                <a:solidFill>
                  <a:schemeClr val="bg1"/>
                </a:solidFill>
                <a:latin typeface="Century Gothic"/>
                <a:ea typeface="+mj-lt"/>
                <a:cs typeface="+mj-lt"/>
              </a:rPr>
              <a:t>following the collapse of the Reserve Fund?</a:t>
            </a:r>
          </a:p>
          <a:p>
            <a:pPr algn="ctr"/>
            <a:endParaRPr lang="en-US">
              <a:solidFill>
                <a:schemeClr val="bg1"/>
              </a:solidFill>
              <a:latin typeface="Arial Nova"/>
              <a:ea typeface="+mj-lt"/>
              <a:cs typeface="+mj-lt"/>
            </a:endParaRPr>
          </a:p>
          <a:p>
            <a:pPr algn="ctr"/>
            <a:endParaRPr lang="en-US">
              <a:solidFill>
                <a:schemeClr val="bg1"/>
              </a:solidFill>
              <a:latin typeface="Arial Nova"/>
              <a:ea typeface="+mj-lt"/>
              <a:cs typeface="+mj-l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buNone/>
            </a:pPr>
            <a:endParaRPr lang="en-US" b="1">
              <a:solidFill>
                <a:schemeClr val="bg1"/>
              </a:solidFill>
              <a:latin typeface="Arial"/>
              <a:cs typeface="Calibri"/>
            </a:endParaRPr>
          </a:p>
          <a:p>
            <a:pPr marL="0" indent="0" algn="ctr">
              <a:lnSpc>
                <a:spcPct val="80000"/>
              </a:lnSpc>
              <a:buNone/>
            </a:pPr>
            <a:r>
              <a:rPr lang="en-US" b="1">
                <a:solidFill>
                  <a:schemeClr val="bg1"/>
                </a:solidFill>
                <a:latin typeface="Arial"/>
                <a:cs typeface="Calibri"/>
              </a:rPr>
              <a:t>B) Mary Schapiro</a:t>
            </a:r>
          </a:p>
          <a:p>
            <a:pPr marL="0" indent="0" algn="ctr">
              <a:lnSpc>
                <a:spcPct val="80000"/>
              </a:lnSpc>
              <a:buNone/>
            </a:pPr>
            <a:endParaRPr lang="en-US" b="1">
              <a:solidFill>
                <a:schemeClr val="bg1"/>
              </a:solidFill>
              <a:latin typeface="Arial"/>
              <a:cs typeface="Calibri"/>
            </a:endParaRPr>
          </a:p>
          <a:p>
            <a:pPr marL="0" indent="0" algn="ctr">
              <a:lnSpc>
                <a:spcPct val="80000"/>
              </a:lnSpc>
              <a:buNone/>
            </a:pPr>
            <a:endParaRPr lang="en-US" b="1">
              <a:solidFill>
                <a:schemeClr val="bg1"/>
              </a:solidFill>
              <a:latin typeface="Arial"/>
              <a:cs typeface="Calibri"/>
            </a:endParaRPr>
          </a:p>
          <a:p>
            <a:pPr marL="0" indent="0" algn="ctr">
              <a:lnSpc>
                <a:spcPct val="80000"/>
              </a:lnSpc>
              <a:buNone/>
            </a:pPr>
            <a:r>
              <a:rPr lang="en-US">
                <a:solidFill>
                  <a:schemeClr val="bg1"/>
                </a:solidFill>
                <a:latin typeface="Arial"/>
                <a:cs typeface="Calibri"/>
              </a:rPr>
              <a:t>Under Mary Schapiro, the Commission adopted final rules for money market funds that included improved liquidity and greater transparency.</a:t>
            </a:r>
            <a:endParaRPr lang="en-US" b="1">
              <a:solidFill>
                <a:schemeClr val="bg1"/>
              </a:solidFill>
              <a:latin typeface="Arial"/>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B82FEC98-E10A-5CD5-BB42-04F1036C6963}"/>
              </a:ext>
            </a:extLst>
          </p:cNvPr>
          <p:cNvSpPr>
            <a:spLocks noGrp="1"/>
          </p:cNvSpPr>
          <p:nvPr>
            <p:ph type="ftr" sz="quarter" idx="11"/>
          </p:nvPr>
        </p:nvSpPr>
        <p:spPr/>
        <p:txBody>
          <a:bodyPr/>
          <a:lstStyle/>
          <a:p>
            <a:r>
              <a:rPr lang="en-US">
                <a:solidFill>
                  <a:schemeClr val="bg1"/>
                </a:solidFill>
                <a:latin typeface="Arial"/>
                <a:cs typeface="Arial"/>
              </a:rPr>
              <a:t>40 of 58</a:t>
            </a:r>
          </a:p>
        </p:txBody>
      </p:sp>
      <p:pic>
        <p:nvPicPr>
          <p:cNvPr id="7" name="Picture 6">
            <a:extLst>
              <a:ext uri="{FF2B5EF4-FFF2-40B4-BE49-F238E27FC236}">
                <a16:creationId xmlns:a16="http://schemas.microsoft.com/office/drawing/2014/main" id="{58060431-2D9C-D97C-B483-B84746AB1711}"/>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22F9F271-5730-F009-F5DF-22A738BA84C5}"/>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24270655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1457804"/>
            <a:ext cx="10515600" cy="1325563"/>
          </a:xfrm>
        </p:spPr>
        <p:txBody>
          <a:bodyPr>
            <a:normAutofit fontScale="90000"/>
          </a:bodyPr>
          <a:lstStyle/>
          <a:p>
            <a:pPr algn="ctr"/>
            <a:r>
              <a:rPr lang="en-US">
                <a:solidFill>
                  <a:srgbClr val="FFFFFF"/>
                </a:solidFill>
                <a:latin typeface="Century Gothic"/>
                <a:cs typeface="+mj-lt"/>
              </a:rPr>
              <a:t>Under which SEC Chair did the Commission adopt rules to enhance and standardize climate-related disclosures for investors?</a:t>
            </a:r>
            <a:endParaRPr lang="en-US">
              <a:solidFill>
                <a:srgbClr val="FFFFFF"/>
              </a:solidFill>
              <a:latin typeface="Century Gothic"/>
            </a:endParaRPr>
          </a:p>
          <a:p>
            <a:pPr algn="ctr"/>
            <a:endParaRPr lang="en-US">
              <a:solidFill>
                <a:schemeClr val="bg1"/>
              </a:solidFill>
              <a:latin typeface="Arial Nova"/>
              <a:ea typeface="+mj-lt"/>
              <a:cs typeface="+mj-lt"/>
            </a:endParaRPr>
          </a:p>
          <a:p>
            <a:pPr algn="ctr"/>
            <a:endParaRPr lang="en-US">
              <a:solidFill>
                <a:schemeClr val="bg1"/>
              </a:solidFill>
              <a:latin typeface="Arial Nova"/>
              <a:ea typeface="+mj-lt"/>
              <a:cs typeface="+mj-l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fontScale="92500" lnSpcReduction="20000"/>
          </a:bodyPr>
          <a:lstStyle/>
          <a:p>
            <a:pPr marL="0" indent="0" algn="ctr">
              <a:buNone/>
            </a:pPr>
            <a:endParaRPr lang="en-US">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buNone/>
            </a:pPr>
            <a:r>
              <a:rPr lang="en-US">
                <a:solidFill>
                  <a:schemeClr val="bg1"/>
                </a:solidFill>
                <a:latin typeface="Arial"/>
                <a:cs typeface="Arial"/>
              </a:rPr>
              <a:t>A) Richard Breeden</a:t>
            </a:r>
          </a:p>
          <a:p>
            <a:pPr marL="0" indent="0" algn="ctr">
              <a:buNone/>
            </a:pPr>
            <a:endParaRPr lang="en-US">
              <a:solidFill>
                <a:schemeClr val="bg1"/>
              </a:solidFill>
              <a:latin typeface="Arial"/>
              <a:cs typeface="Arial"/>
            </a:endParaRPr>
          </a:p>
          <a:p>
            <a:pPr marL="0" indent="0" algn="ctr">
              <a:buNone/>
            </a:pPr>
            <a:r>
              <a:rPr lang="en-US">
                <a:solidFill>
                  <a:schemeClr val="bg1"/>
                </a:solidFill>
                <a:latin typeface="Arial"/>
                <a:cs typeface="Arial"/>
              </a:rPr>
              <a:t>B) Mary Schapiro</a:t>
            </a:r>
          </a:p>
          <a:p>
            <a:pPr marL="0" indent="0" algn="ctr">
              <a:buNone/>
            </a:pPr>
            <a:endParaRPr lang="en-US">
              <a:solidFill>
                <a:schemeClr val="bg1"/>
              </a:solidFill>
              <a:latin typeface="Arial"/>
              <a:cs typeface="Arial"/>
            </a:endParaRPr>
          </a:p>
          <a:p>
            <a:pPr marL="0" indent="0" algn="ctr">
              <a:buNone/>
            </a:pPr>
            <a:r>
              <a:rPr lang="en-US">
                <a:solidFill>
                  <a:schemeClr val="bg1"/>
                </a:solidFill>
                <a:latin typeface="Arial"/>
                <a:cs typeface="Arial"/>
              </a:rPr>
              <a:t>C) Mary Jo White</a:t>
            </a:r>
          </a:p>
          <a:p>
            <a:pPr marL="0" indent="0" algn="ctr">
              <a:buNone/>
            </a:pPr>
            <a:endParaRPr lang="en-US">
              <a:solidFill>
                <a:schemeClr val="bg1"/>
              </a:solidFill>
              <a:latin typeface="Arial"/>
              <a:cs typeface="Arial"/>
            </a:endParaRPr>
          </a:p>
          <a:p>
            <a:pPr marL="0" indent="0" algn="ctr">
              <a:buNone/>
            </a:pPr>
            <a:r>
              <a:rPr lang="en-US">
                <a:solidFill>
                  <a:schemeClr val="bg1"/>
                </a:solidFill>
                <a:latin typeface="Arial"/>
                <a:cs typeface="Arial"/>
              </a:rPr>
              <a:t>D) Gary Gensler</a:t>
            </a:r>
          </a:p>
          <a:p>
            <a:pPr marL="0" indent="0" algn="ctr">
              <a:buNone/>
            </a:pPr>
            <a:endParaRPr lang="en-US" b="1">
              <a:solidFill>
                <a:schemeClr val="bg1"/>
              </a:solidFill>
              <a:latin typeface="Arial"/>
              <a:cs typeface="Calibri"/>
            </a:endParaRPr>
          </a:p>
          <a:p>
            <a:pPr marL="0" indent="0" algn="ctr">
              <a:lnSpc>
                <a:spcPct val="80000"/>
              </a:lnSpc>
              <a:buNone/>
            </a:pPr>
            <a:endParaRPr lang="en-US" b="1">
              <a:solidFill>
                <a:schemeClr val="bg1"/>
              </a:solidFill>
              <a:latin typeface="Arial"/>
              <a:cs typeface="Calibri"/>
            </a:endParaRPr>
          </a:p>
          <a:p>
            <a:pPr marL="0" indent="0" algn="ctr">
              <a:lnSpc>
                <a:spcPct val="80000"/>
              </a:lnSpc>
              <a:buNone/>
            </a:pPr>
            <a:endParaRPr lang="en-US" b="1">
              <a:solidFill>
                <a:schemeClr val="bg1"/>
              </a:solidFill>
              <a:latin typeface="Arial"/>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B82FEC98-E10A-5CD5-BB42-04F1036C6963}"/>
              </a:ext>
            </a:extLst>
          </p:cNvPr>
          <p:cNvSpPr>
            <a:spLocks noGrp="1"/>
          </p:cNvSpPr>
          <p:nvPr>
            <p:ph type="ftr" sz="quarter" idx="11"/>
          </p:nvPr>
        </p:nvSpPr>
        <p:spPr/>
        <p:txBody>
          <a:bodyPr/>
          <a:lstStyle/>
          <a:p>
            <a:r>
              <a:rPr lang="en-US">
                <a:solidFill>
                  <a:schemeClr val="bg1"/>
                </a:solidFill>
                <a:latin typeface="Arial"/>
                <a:cs typeface="Arial"/>
              </a:rPr>
              <a:t>41 of 58</a:t>
            </a:r>
          </a:p>
        </p:txBody>
      </p:sp>
      <p:pic>
        <p:nvPicPr>
          <p:cNvPr id="7" name="Picture 6">
            <a:extLst>
              <a:ext uri="{FF2B5EF4-FFF2-40B4-BE49-F238E27FC236}">
                <a16:creationId xmlns:a16="http://schemas.microsoft.com/office/drawing/2014/main" id="{B3ED6EEF-0145-0443-44C4-0C9E96D4C4CB}"/>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9DAF53E5-EC84-DEAE-E2DF-372F13F795FC}"/>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35162461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1457804"/>
            <a:ext cx="10515600" cy="1325563"/>
          </a:xfrm>
        </p:spPr>
        <p:txBody>
          <a:bodyPr>
            <a:normAutofit fontScale="90000"/>
          </a:bodyPr>
          <a:lstStyle/>
          <a:p>
            <a:pPr algn="ctr"/>
            <a:r>
              <a:rPr lang="en-US">
                <a:solidFill>
                  <a:srgbClr val="FFFFFF"/>
                </a:solidFill>
                <a:latin typeface="Century Gothic"/>
                <a:cs typeface="+mj-lt"/>
              </a:rPr>
              <a:t>Under which SEC Chair did the Commission adopt rules to enhance and standardize climate-related disclosures for investors?</a:t>
            </a:r>
          </a:p>
          <a:p>
            <a:pPr algn="ctr"/>
            <a:endParaRPr lang="en-US">
              <a:solidFill>
                <a:srgbClr val="FFFFFF"/>
              </a:solidFill>
              <a:latin typeface="Arial Nova"/>
              <a:cs typeface="Calibri Light"/>
            </a:endParaRPr>
          </a:p>
          <a:p>
            <a:pPr algn="ctr"/>
            <a:endParaRPr lang="en-US">
              <a:solidFill>
                <a:schemeClr val="bg1"/>
              </a:solidFill>
              <a:latin typeface="Arial Nova"/>
              <a:ea typeface="+mj-lt"/>
              <a:cs typeface="+mj-l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1825625"/>
            <a:ext cx="10515600" cy="4031078"/>
          </a:xfrm>
        </p:spPr>
        <p:txBody>
          <a:bodyPr vert="horz" lIns="91440" tIns="45720" rIns="91440" bIns="45720" rtlCol="0" anchor="t">
            <a:normAutofit lnSpcReduction="10000"/>
          </a:bodyPr>
          <a:lstStyle/>
          <a:p>
            <a:pPr marL="0" indent="0" algn="ctr">
              <a:buNone/>
            </a:pPr>
            <a:endParaRPr lang="en-US">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lnSpc>
                <a:spcPct val="80000"/>
              </a:lnSpc>
              <a:buNone/>
            </a:pPr>
            <a:endParaRPr lang="en-US" b="1">
              <a:solidFill>
                <a:schemeClr val="bg1"/>
              </a:solidFill>
              <a:latin typeface="Arial"/>
              <a:cs typeface="Calibri"/>
            </a:endParaRPr>
          </a:p>
          <a:p>
            <a:pPr marL="0" indent="0" algn="ctr">
              <a:buNone/>
            </a:pPr>
            <a:r>
              <a:rPr lang="en-US" b="1">
                <a:solidFill>
                  <a:schemeClr val="bg1"/>
                </a:solidFill>
                <a:latin typeface="Arial Nova"/>
                <a:cs typeface="Calibri"/>
              </a:rPr>
              <a:t>D) Gary Gensler</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r>
              <a:rPr lang="en-US">
                <a:solidFill>
                  <a:schemeClr val="bg1"/>
                </a:solidFill>
                <a:latin typeface="Arial Nova"/>
                <a:cs typeface="Calibri"/>
              </a:rPr>
              <a:t>Chair Gensler led the Commission’s adoption of final rules to build on past requirements by mandating material climate risk disclosures by public companies and in public offerings.</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B82FEC98-E10A-5CD5-BB42-04F1036C6963}"/>
              </a:ext>
            </a:extLst>
          </p:cNvPr>
          <p:cNvSpPr>
            <a:spLocks noGrp="1"/>
          </p:cNvSpPr>
          <p:nvPr>
            <p:ph type="ftr" sz="quarter" idx="11"/>
          </p:nvPr>
        </p:nvSpPr>
        <p:spPr/>
        <p:txBody>
          <a:bodyPr/>
          <a:lstStyle/>
          <a:p>
            <a:r>
              <a:rPr lang="en-US">
                <a:solidFill>
                  <a:schemeClr val="bg1"/>
                </a:solidFill>
                <a:latin typeface="Arial"/>
                <a:cs typeface="Arial"/>
              </a:rPr>
              <a:t>42 of 58</a:t>
            </a:r>
          </a:p>
        </p:txBody>
      </p:sp>
      <p:pic>
        <p:nvPicPr>
          <p:cNvPr id="7" name="Picture 6">
            <a:extLst>
              <a:ext uri="{FF2B5EF4-FFF2-40B4-BE49-F238E27FC236}">
                <a16:creationId xmlns:a16="http://schemas.microsoft.com/office/drawing/2014/main" id="{28BDA4B1-13F9-326A-DC5A-3C06CCD166DE}"/>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B434D4CB-1586-A0D6-9CF5-46EE6C86F636}"/>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4055598142"/>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665672" y="695804"/>
            <a:ext cx="10817524" cy="1325563"/>
          </a:xfrm>
        </p:spPr>
        <p:txBody>
          <a:bodyPr>
            <a:normAutofit fontScale="90000"/>
          </a:bodyPr>
          <a:lstStyle/>
          <a:p>
            <a:pPr algn="ctr"/>
            <a:br>
              <a:rPr lang="en-US">
                <a:latin typeface="Century Gothic"/>
                <a:cs typeface="Calibri Light"/>
              </a:rPr>
            </a:br>
            <a:br>
              <a:rPr lang="en-US">
                <a:latin typeface="Century Gothic"/>
                <a:cs typeface="Calibri Light"/>
              </a:rPr>
            </a:br>
            <a:r>
              <a:rPr lang="en-US">
                <a:solidFill>
                  <a:schemeClr val="bg1"/>
                </a:solidFill>
                <a:latin typeface="Century Gothic"/>
                <a:cs typeface="Calibri Light"/>
              </a:rPr>
              <a:t>Which SEC Chair was called a "real strong protector of shareholder rights" by a fellow Commissioner reflecting on a period when the Commission revised proxy policies for the first time in many years?</a:t>
            </a:r>
            <a:endParaRPr lang="en-US">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2026908"/>
            <a:ext cx="10515600" cy="4351338"/>
          </a:xfrm>
        </p:spPr>
        <p:txBody>
          <a:bodyPr vert="horz" lIns="91440" tIns="45720" rIns="91440" bIns="45720" rtlCol="0" anchor="t">
            <a:normAutofit fontScale="92500" lnSpcReduction="20000"/>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lnSpc>
                <a:spcPct val="80000"/>
              </a:lnSpc>
              <a:buNone/>
            </a:pPr>
            <a:r>
              <a:rPr lang="en-US">
                <a:solidFill>
                  <a:schemeClr val="bg1"/>
                </a:solidFill>
                <a:latin typeface="Arial"/>
                <a:cs typeface="Calibri"/>
              </a:rPr>
              <a:t>A) Richard Breeden</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B) Mary Schapiro</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C) Mary Jo White</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D) Gary Gensler</a:t>
            </a:r>
          </a:p>
          <a:p>
            <a:pPr marL="0" indent="0" algn="ctr">
              <a:lnSpc>
                <a:spcPct val="80000"/>
              </a:lnSpc>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7ECDA99B-3597-19B5-B029-B10DA839CDC1}"/>
              </a:ext>
            </a:extLst>
          </p:cNvPr>
          <p:cNvSpPr>
            <a:spLocks noGrp="1"/>
          </p:cNvSpPr>
          <p:nvPr>
            <p:ph type="ftr" sz="quarter" idx="11"/>
          </p:nvPr>
        </p:nvSpPr>
        <p:spPr/>
        <p:txBody>
          <a:bodyPr/>
          <a:lstStyle/>
          <a:p>
            <a:r>
              <a:rPr lang="en-US">
                <a:solidFill>
                  <a:schemeClr val="bg1"/>
                </a:solidFill>
                <a:latin typeface="Arial"/>
                <a:cs typeface="Arial"/>
              </a:rPr>
              <a:t>43 of 58</a:t>
            </a:r>
          </a:p>
        </p:txBody>
      </p:sp>
      <p:pic>
        <p:nvPicPr>
          <p:cNvPr id="6" name="Picture 5">
            <a:extLst>
              <a:ext uri="{FF2B5EF4-FFF2-40B4-BE49-F238E27FC236}">
                <a16:creationId xmlns:a16="http://schemas.microsoft.com/office/drawing/2014/main" id="{FDBE1A89-CAB1-BC7A-9E93-DBB6AA28E9ED}"/>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AD526916-5BA1-1166-89F2-8BE1E6C68B3D}"/>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164858122"/>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1472181"/>
            <a:ext cx="10515600" cy="1325563"/>
          </a:xfrm>
        </p:spPr>
        <p:txBody>
          <a:bodyPr>
            <a:normAutofit fontScale="90000"/>
          </a:bodyPr>
          <a:lstStyle/>
          <a:p>
            <a:pPr algn="ctr"/>
            <a:br>
              <a:rPr lang="en-US">
                <a:latin typeface="Century Gothic"/>
                <a:cs typeface="+mj-lt"/>
              </a:rPr>
            </a:br>
            <a:br>
              <a:rPr lang="en-US">
                <a:latin typeface="Century Gothic"/>
                <a:cs typeface="+mj-lt"/>
              </a:rPr>
            </a:br>
            <a:r>
              <a:rPr lang="en-US">
                <a:solidFill>
                  <a:srgbClr val="FFFFFF"/>
                </a:solidFill>
                <a:latin typeface="Century Gothic"/>
                <a:cs typeface="+mj-lt"/>
              </a:rPr>
              <a:t>Which SEC Chair </a:t>
            </a:r>
            <a:r>
              <a:rPr lang="en-US">
                <a:solidFill>
                  <a:schemeClr val="bg1"/>
                </a:solidFill>
                <a:latin typeface="Century Gothic"/>
                <a:ea typeface="+mj-lt"/>
                <a:cs typeface="+mj-lt"/>
              </a:rPr>
              <a:t>was called a "real strong protector of shareholder rights" by a fellow Commissioner reflecting on a period when the Commission revised proxy policies for the first time in many years?</a:t>
            </a:r>
          </a:p>
          <a:p>
            <a:pPr algn="ctr"/>
            <a:endParaRPr lang="en-US">
              <a:solidFill>
                <a:schemeClr val="bg1"/>
              </a:solidFill>
              <a:latin typeface="Arial Nova"/>
              <a:ea typeface="+mj-lt"/>
              <a:cs typeface="+mj-lt"/>
            </a:endParaRPr>
          </a:p>
          <a:p>
            <a:pPr algn="ctr"/>
            <a:endParaRPr lang="en-US">
              <a:solidFill>
                <a:schemeClr val="bg1"/>
              </a:solidFill>
              <a:latin typeface="Arial Nova"/>
              <a:ea typeface="+mj-lt"/>
              <a:cs typeface="+mj-l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1887927"/>
            <a:ext cx="10515600" cy="4437602"/>
          </a:xfrm>
        </p:spPr>
        <p:txBody>
          <a:bodyPr vert="horz" lIns="91440" tIns="45720" rIns="91440" bIns="45720" rtlCol="0" anchor="t">
            <a:normAutofit fontScale="85000" lnSpcReduction="20000"/>
          </a:bodyPr>
          <a:lstStyle/>
          <a:p>
            <a:pPr marL="0" indent="0" algn="ctr">
              <a:buNone/>
            </a:pPr>
            <a:endParaRPr lang="en-US">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buNone/>
            </a:pPr>
            <a:endParaRPr lang="en-US" b="1">
              <a:solidFill>
                <a:schemeClr val="bg1"/>
              </a:solidFill>
              <a:latin typeface="Arial Nova"/>
              <a:cs typeface="Calibri"/>
            </a:endParaRPr>
          </a:p>
          <a:p>
            <a:pPr marL="0" indent="0" algn="ctr">
              <a:lnSpc>
                <a:spcPct val="80000"/>
              </a:lnSpc>
              <a:buNone/>
            </a:pPr>
            <a:endParaRPr lang="en-US" b="1">
              <a:solidFill>
                <a:schemeClr val="bg1"/>
              </a:solidFill>
              <a:latin typeface="Arial Nova"/>
              <a:ea typeface="+mn-lt"/>
              <a:cs typeface="+mn-lt"/>
            </a:endParaRPr>
          </a:p>
          <a:p>
            <a:pPr marL="0" indent="0" algn="ctr">
              <a:lnSpc>
                <a:spcPct val="80000"/>
              </a:lnSpc>
              <a:buNone/>
            </a:pPr>
            <a:endParaRPr lang="en-US" b="1">
              <a:solidFill>
                <a:schemeClr val="bg1"/>
              </a:solidFill>
              <a:latin typeface="Arial Nova"/>
              <a:ea typeface="+mn-lt"/>
              <a:cs typeface="+mn-lt"/>
            </a:endParaRPr>
          </a:p>
          <a:p>
            <a:pPr marL="0" indent="0" algn="ctr">
              <a:lnSpc>
                <a:spcPct val="80000"/>
              </a:lnSpc>
              <a:buNone/>
            </a:pPr>
            <a:r>
              <a:rPr lang="en-US" b="1">
                <a:solidFill>
                  <a:schemeClr val="bg1"/>
                </a:solidFill>
                <a:latin typeface="Arial"/>
                <a:ea typeface="+mn-lt"/>
                <a:cs typeface="+mn-lt"/>
              </a:rPr>
              <a:t>A) Richard Breeden</a:t>
            </a:r>
            <a:endParaRPr lang="en-US">
              <a:solidFill>
                <a:schemeClr val="bg1"/>
              </a:solidFill>
              <a:latin typeface="Arial"/>
              <a:cs typeface="Calibri"/>
            </a:endParaRPr>
          </a:p>
          <a:p>
            <a:pPr marL="0" indent="0" algn="ctr">
              <a:lnSpc>
                <a:spcPct val="80000"/>
              </a:lnSpc>
              <a:buNone/>
            </a:pPr>
            <a:endParaRPr lang="en-US" b="1">
              <a:solidFill>
                <a:schemeClr val="bg1"/>
              </a:solidFill>
              <a:latin typeface="Arial"/>
              <a:cs typeface="Calibri"/>
            </a:endParaRPr>
          </a:p>
          <a:p>
            <a:pPr marL="0" indent="0" algn="ctr">
              <a:lnSpc>
                <a:spcPct val="80000"/>
              </a:lnSpc>
              <a:buNone/>
            </a:pPr>
            <a:endParaRPr lang="en-US" b="1">
              <a:solidFill>
                <a:schemeClr val="bg1"/>
              </a:solidFill>
              <a:latin typeface="Arial"/>
              <a:cs typeface="Calibri"/>
            </a:endParaRPr>
          </a:p>
          <a:p>
            <a:pPr marL="0" indent="0" algn="ctr">
              <a:lnSpc>
                <a:spcPct val="80000"/>
              </a:lnSpc>
              <a:buNone/>
            </a:pPr>
            <a:r>
              <a:rPr lang="en-US">
                <a:solidFill>
                  <a:schemeClr val="bg1"/>
                </a:solidFill>
                <a:latin typeface="Arial"/>
                <a:cs typeface="Calibri"/>
              </a:rPr>
              <a:t>Richard Breeden led the Commission in the early 1990s when it adopted rules to enhance investor rights in corporate governance and substantially increase the amount of information available to shareholders.</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4E0C8013-5384-6248-09D5-28201BEF8C9E}"/>
              </a:ext>
            </a:extLst>
          </p:cNvPr>
          <p:cNvSpPr>
            <a:spLocks noGrp="1"/>
          </p:cNvSpPr>
          <p:nvPr>
            <p:ph type="ftr" sz="quarter" idx="11"/>
          </p:nvPr>
        </p:nvSpPr>
        <p:spPr/>
        <p:txBody>
          <a:bodyPr/>
          <a:lstStyle/>
          <a:p>
            <a:r>
              <a:rPr lang="en-US">
                <a:solidFill>
                  <a:schemeClr val="bg1"/>
                </a:solidFill>
                <a:latin typeface="Arial"/>
                <a:cs typeface="Arial"/>
              </a:rPr>
              <a:t>44 of 58</a:t>
            </a:r>
            <a:endParaRPr lang="en-US">
              <a:solidFill>
                <a:schemeClr val="bg1"/>
              </a:solidFill>
              <a:latin typeface="Arial"/>
              <a:cs typeface="Calibri"/>
            </a:endParaRPr>
          </a:p>
        </p:txBody>
      </p:sp>
      <p:pic>
        <p:nvPicPr>
          <p:cNvPr id="7" name="Picture 6">
            <a:extLst>
              <a:ext uri="{FF2B5EF4-FFF2-40B4-BE49-F238E27FC236}">
                <a16:creationId xmlns:a16="http://schemas.microsoft.com/office/drawing/2014/main" id="{478BA89F-5E94-9FB1-0729-5C662E635935}"/>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6B582201-CFB5-6B38-74D0-A3D2E10D8E04}"/>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71222201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665672" y="695804"/>
            <a:ext cx="10817524" cy="1325563"/>
          </a:xfrm>
        </p:spPr>
        <p:txBody>
          <a:bodyPr>
            <a:normAutofit fontScale="90000"/>
          </a:bodyPr>
          <a:lstStyle/>
          <a:p>
            <a:pPr algn="ctr"/>
            <a:r>
              <a:rPr lang="en-US">
                <a:solidFill>
                  <a:schemeClr val="bg1"/>
                </a:solidFill>
                <a:latin typeface="Century Gothic"/>
                <a:cs typeface="Calibri Light"/>
              </a:rPr>
              <a:t>Under which Chair was Regulation SCI adopted to strengthen the technology infrastructure of the securities markets?</a:t>
            </a: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2026908"/>
            <a:ext cx="10515600" cy="4351338"/>
          </a:xfrm>
        </p:spPr>
        <p:txBody>
          <a:bodyPr vert="horz" lIns="91440" tIns="45720" rIns="91440" bIns="45720" rtlCol="0" anchor="t">
            <a:normAutofit fontScale="92500" lnSpcReduction="10000"/>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lnSpc>
                <a:spcPct val="80000"/>
              </a:lnSpc>
              <a:buNone/>
            </a:pPr>
            <a:r>
              <a:rPr lang="en-US">
                <a:solidFill>
                  <a:schemeClr val="bg1"/>
                </a:solidFill>
                <a:latin typeface="Arial"/>
                <a:cs typeface="Calibri"/>
              </a:rPr>
              <a:t>A) Richard Breeden</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B) Mary Schapiro</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C) Mary Jo White</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D) Gary Gensler</a:t>
            </a:r>
          </a:p>
          <a:p>
            <a:pPr marL="0" indent="0" algn="ctr">
              <a:lnSpc>
                <a:spcPct val="80000"/>
              </a:lnSpc>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7ECDA99B-3597-19B5-B029-B10DA839CDC1}"/>
              </a:ext>
            </a:extLst>
          </p:cNvPr>
          <p:cNvSpPr>
            <a:spLocks noGrp="1"/>
          </p:cNvSpPr>
          <p:nvPr>
            <p:ph type="ftr" sz="quarter" idx="11"/>
          </p:nvPr>
        </p:nvSpPr>
        <p:spPr/>
        <p:txBody>
          <a:bodyPr/>
          <a:lstStyle/>
          <a:p>
            <a:r>
              <a:rPr lang="en-US">
                <a:solidFill>
                  <a:schemeClr val="bg1"/>
                </a:solidFill>
                <a:latin typeface="Arial"/>
                <a:cs typeface="Arial"/>
              </a:rPr>
              <a:t>45 of 58</a:t>
            </a:r>
          </a:p>
        </p:txBody>
      </p:sp>
      <p:pic>
        <p:nvPicPr>
          <p:cNvPr id="6" name="Picture 5">
            <a:extLst>
              <a:ext uri="{FF2B5EF4-FFF2-40B4-BE49-F238E27FC236}">
                <a16:creationId xmlns:a16="http://schemas.microsoft.com/office/drawing/2014/main" id="{D2016E76-2028-7A43-25AB-E28E7ADAEF2E}"/>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EA4A235C-B682-4EF2-1963-D17E35815F9C}"/>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70523465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665672" y="695804"/>
            <a:ext cx="10745638" cy="2058808"/>
          </a:xfrm>
        </p:spPr>
        <p:txBody>
          <a:bodyPr>
            <a:normAutofit/>
          </a:bodyPr>
          <a:lstStyle/>
          <a:p>
            <a:pPr algn="ctr"/>
            <a:r>
              <a:rPr lang="en-US">
                <a:solidFill>
                  <a:schemeClr val="bg1"/>
                </a:solidFill>
                <a:latin typeface="Century Gothic"/>
                <a:cs typeface="Calibri Light"/>
              </a:rPr>
              <a:t>Under which Chair was Regulation SCI adopted to strengthen the technology infrastructure of the securities markets?</a:t>
            </a: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1717691"/>
            <a:ext cx="10515600" cy="4351338"/>
          </a:xfrm>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b="1" dirty="0">
                <a:solidFill>
                  <a:schemeClr val="bg1"/>
                </a:solidFill>
                <a:latin typeface="Arial"/>
                <a:cs typeface="Calibri"/>
              </a:rPr>
              <a:t>C) Mary Jo White</a:t>
            </a:r>
          </a:p>
          <a:p>
            <a:pPr marL="0" indent="0" algn="ctr">
              <a:lnSpc>
                <a:spcPct val="80000"/>
              </a:lnSpc>
              <a:buNone/>
            </a:pPr>
            <a:endParaRPr lang="en-US">
              <a:solidFill>
                <a:schemeClr val="bg1"/>
              </a:solidFill>
              <a:latin typeface="Arial"/>
              <a:cs typeface="Calibri"/>
            </a:endParaRPr>
          </a:p>
          <a:p>
            <a:pPr marL="0" indent="0" algn="ctr">
              <a:lnSpc>
                <a:spcPct val="80000"/>
              </a:lnSpc>
              <a:buNone/>
            </a:pPr>
            <a:endParaRPr lang="en-US">
              <a:solidFill>
                <a:schemeClr val="bg1"/>
              </a:solidFill>
              <a:latin typeface="Arial Nova"/>
              <a:cs typeface="Calibri"/>
            </a:endParaRPr>
          </a:p>
          <a:p>
            <a:pPr marL="0" indent="0" algn="ctr">
              <a:buNone/>
            </a:pPr>
            <a:r>
              <a:rPr lang="en-US">
                <a:solidFill>
                  <a:schemeClr val="bg1"/>
                </a:solidFill>
                <a:latin typeface="Arial Nova"/>
                <a:cs typeface="Calibri"/>
              </a:rPr>
              <a:t>Regulation SCI was adopted under SEC Chair Mary Jo White to better protect investors by requiring comprehensive new controls for the technological systems of key market participants.</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7ECDA99B-3597-19B5-B029-B10DA839CDC1}"/>
              </a:ext>
            </a:extLst>
          </p:cNvPr>
          <p:cNvSpPr>
            <a:spLocks noGrp="1"/>
          </p:cNvSpPr>
          <p:nvPr>
            <p:ph type="ftr" sz="quarter" idx="11"/>
          </p:nvPr>
        </p:nvSpPr>
        <p:spPr/>
        <p:txBody>
          <a:bodyPr/>
          <a:lstStyle/>
          <a:p>
            <a:r>
              <a:rPr lang="en-US">
                <a:solidFill>
                  <a:schemeClr val="bg1"/>
                </a:solidFill>
                <a:latin typeface="Arial"/>
                <a:cs typeface="Arial"/>
              </a:rPr>
              <a:t>46 of 48</a:t>
            </a:r>
          </a:p>
        </p:txBody>
      </p:sp>
      <p:pic>
        <p:nvPicPr>
          <p:cNvPr id="6" name="Picture 5">
            <a:extLst>
              <a:ext uri="{FF2B5EF4-FFF2-40B4-BE49-F238E27FC236}">
                <a16:creationId xmlns:a16="http://schemas.microsoft.com/office/drawing/2014/main" id="{B89BAC08-D169-A6D0-4F8A-3A66D5F07731}"/>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7F38993F-5711-0478-1821-641E849DF3FE}"/>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726803829"/>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fontScale="90000"/>
          </a:bodyPr>
          <a:lstStyle/>
          <a:p>
            <a:pPr algn="ctr"/>
            <a:r>
              <a:rPr lang="en-US">
                <a:solidFill>
                  <a:schemeClr val="bg1"/>
                </a:solidFill>
                <a:latin typeface="Century Gothic"/>
                <a:cs typeface="Calibri Light"/>
              </a:rPr>
              <a:t>The Office of International Affairs, previously part of the Enforcement Division, became a separate office under which SEC Chair?</a:t>
            </a:r>
            <a:endParaRPr lang="en-US">
              <a:solidFill>
                <a:schemeClr val="bg1"/>
              </a:solidFill>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lnSpc>
                <a:spcPct val="80000"/>
              </a:lnSpc>
              <a:buNone/>
            </a:pPr>
            <a:r>
              <a:rPr lang="en-US">
                <a:solidFill>
                  <a:schemeClr val="bg1"/>
                </a:solidFill>
                <a:latin typeface="Arial"/>
                <a:cs typeface="Calibri"/>
              </a:rPr>
              <a:t>A) Richard Breeden</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B) Mary Schapiro</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C) Mary Jo White</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D) Gary Gensler</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F76F05BC-099C-D46D-391F-78DD4A79745D}"/>
              </a:ext>
            </a:extLst>
          </p:cNvPr>
          <p:cNvSpPr>
            <a:spLocks noGrp="1"/>
          </p:cNvSpPr>
          <p:nvPr>
            <p:ph type="ftr" sz="quarter" idx="11"/>
          </p:nvPr>
        </p:nvSpPr>
        <p:spPr/>
        <p:txBody>
          <a:bodyPr/>
          <a:lstStyle/>
          <a:p>
            <a:r>
              <a:rPr lang="en-US">
                <a:solidFill>
                  <a:schemeClr val="bg1"/>
                </a:solidFill>
                <a:latin typeface="Arial"/>
                <a:cs typeface="Arial"/>
              </a:rPr>
              <a:t>47 of 58</a:t>
            </a:r>
          </a:p>
        </p:txBody>
      </p:sp>
      <p:pic>
        <p:nvPicPr>
          <p:cNvPr id="6" name="Picture 5">
            <a:extLst>
              <a:ext uri="{FF2B5EF4-FFF2-40B4-BE49-F238E27FC236}">
                <a16:creationId xmlns:a16="http://schemas.microsoft.com/office/drawing/2014/main" id="{8332A7A2-37B2-AD27-C03C-BEA504802F29}"/>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B101ED9A-8899-96A9-5B63-AD37F80EA212}"/>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875195602"/>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fontScale="90000"/>
          </a:bodyPr>
          <a:lstStyle/>
          <a:p>
            <a:pPr algn="ctr"/>
            <a:r>
              <a:rPr lang="en-US">
                <a:solidFill>
                  <a:schemeClr val="bg1"/>
                </a:solidFill>
                <a:latin typeface="Century Gothic"/>
                <a:cs typeface="Calibri Light"/>
              </a:rPr>
              <a:t>The Office of International Affairs, previously part of the Enforcement Division, became a separate office under which SEC Chair?</a:t>
            </a:r>
            <a:endParaRPr lang="en-US"/>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lnSpcReduction="10000"/>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b="1">
                <a:solidFill>
                  <a:schemeClr val="bg1"/>
                </a:solidFill>
                <a:latin typeface="Arial"/>
                <a:cs typeface="Calibri"/>
              </a:rPr>
              <a:t>A) Richard Breeden</a:t>
            </a:r>
            <a:endParaRPr lang="en-US" b="1">
              <a:solidFill>
                <a:schemeClr val="bg1"/>
              </a:solidFill>
              <a:cs typeface="Calibri" panose="020F0502020204030204"/>
            </a:endParaRPr>
          </a:p>
          <a:p>
            <a:pPr marL="0" indent="0" algn="ctr">
              <a:lnSpc>
                <a:spcPct val="80000"/>
              </a:lnSpc>
              <a:buNone/>
            </a:pPr>
            <a:endParaRPr lang="en-US">
              <a:solidFill>
                <a:schemeClr val="bg1"/>
              </a:solidFill>
              <a:latin typeface="Arial"/>
              <a:cs typeface="Calibri"/>
            </a:endParaRP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Arial"/>
              </a:rPr>
              <a:t>The Office of International Affairs became a separate office under Richard Breeden when the collapse of the Soviet Union spurred more economic freedom globally and former communist countries began asking for help from the SEC in developing their own systems of market capitalism.</a:t>
            </a:r>
          </a:p>
          <a:p>
            <a:pPr marL="0" indent="0" algn="ctr">
              <a:lnSpc>
                <a:spcPct val="80000"/>
              </a:lnSpc>
              <a:buNone/>
            </a:pPr>
            <a:endParaRPr lang="en-US">
              <a:solidFill>
                <a:schemeClr val="bg1"/>
              </a:solidFill>
              <a:latin typeface="Arial"/>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F76F05BC-099C-D46D-391F-78DD4A79745D}"/>
              </a:ext>
            </a:extLst>
          </p:cNvPr>
          <p:cNvSpPr>
            <a:spLocks noGrp="1"/>
          </p:cNvSpPr>
          <p:nvPr>
            <p:ph type="ftr" sz="quarter" idx="11"/>
          </p:nvPr>
        </p:nvSpPr>
        <p:spPr/>
        <p:txBody>
          <a:bodyPr/>
          <a:lstStyle/>
          <a:p>
            <a:r>
              <a:rPr lang="en-US">
                <a:solidFill>
                  <a:schemeClr val="bg1"/>
                </a:solidFill>
                <a:latin typeface="Arial"/>
                <a:cs typeface="Arial"/>
              </a:rPr>
              <a:t>48 of 58</a:t>
            </a:r>
          </a:p>
        </p:txBody>
      </p:sp>
      <p:pic>
        <p:nvPicPr>
          <p:cNvPr id="6" name="Picture 5">
            <a:extLst>
              <a:ext uri="{FF2B5EF4-FFF2-40B4-BE49-F238E27FC236}">
                <a16:creationId xmlns:a16="http://schemas.microsoft.com/office/drawing/2014/main" id="{C24DF597-734D-5C30-4FF9-3621E9B556DA}"/>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57780ECC-4658-C9E0-2E67-3385B974E537}"/>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196661757"/>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fontScale="90000"/>
          </a:bodyPr>
          <a:lstStyle/>
          <a:p>
            <a:pPr algn="ctr"/>
            <a:r>
              <a:rPr lang="en-US">
                <a:solidFill>
                  <a:schemeClr val="bg1"/>
                </a:solidFill>
                <a:latin typeface="Century Gothic"/>
                <a:cs typeface="Calibri Light"/>
              </a:rPr>
              <a:t>The SEC's Office of the Investor Advocate began operations under which SEC Chair?</a:t>
            </a: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lnSpc>
                <a:spcPct val="80000"/>
              </a:lnSpc>
              <a:buNone/>
            </a:pPr>
            <a:r>
              <a:rPr lang="en-US">
                <a:solidFill>
                  <a:schemeClr val="bg1"/>
                </a:solidFill>
                <a:latin typeface="Arial"/>
                <a:cs typeface="Calibri"/>
              </a:rPr>
              <a:t>A) Richard Breeden</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B) Mary Schapiro</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C) Mary Jo White</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D) Gary Gensler</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F76F05BC-099C-D46D-391F-78DD4A79745D}"/>
              </a:ext>
            </a:extLst>
          </p:cNvPr>
          <p:cNvSpPr>
            <a:spLocks noGrp="1"/>
          </p:cNvSpPr>
          <p:nvPr>
            <p:ph type="ftr" sz="quarter" idx="11"/>
          </p:nvPr>
        </p:nvSpPr>
        <p:spPr/>
        <p:txBody>
          <a:bodyPr/>
          <a:lstStyle/>
          <a:p>
            <a:r>
              <a:rPr lang="en-US">
                <a:solidFill>
                  <a:schemeClr val="bg1"/>
                </a:solidFill>
                <a:latin typeface="Arial"/>
                <a:cs typeface="Arial"/>
              </a:rPr>
              <a:t>49 of 58</a:t>
            </a:r>
          </a:p>
        </p:txBody>
      </p:sp>
      <p:pic>
        <p:nvPicPr>
          <p:cNvPr id="6" name="Picture 5">
            <a:extLst>
              <a:ext uri="{FF2B5EF4-FFF2-40B4-BE49-F238E27FC236}">
                <a16:creationId xmlns:a16="http://schemas.microsoft.com/office/drawing/2014/main" id="{56D8EB09-1405-5058-040F-56441E8538ED}"/>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AC5B93CF-90C8-FB2F-F4B4-EF7A116A401C}"/>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118649589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Calibri Light"/>
              </a:rPr>
              <a:t>1930s</a:t>
            </a:r>
            <a:endParaRPr lang="en-US">
              <a:solidFill>
                <a:schemeClr val="bg1"/>
              </a:solidFill>
              <a:latin typeface="Century Gothic"/>
              <a:cs typeface="Calibri Light"/>
            </a:endParaRPr>
          </a:p>
        </p:txBody>
      </p:sp>
      <p:sp>
        <p:nvSpPr>
          <p:cNvPr id="7" name="TextBox 6">
            <a:extLst>
              <a:ext uri="{FF2B5EF4-FFF2-40B4-BE49-F238E27FC236}">
                <a16:creationId xmlns:a16="http://schemas.microsoft.com/office/drawing/2014/main" id="{B759F5A5-D9C8-89B9-C3A8-FC66C3661FA2}"/>
              </a:ext>
            </a:extLst>
          </p:cNvPr>
          <p:cNvSpPr txBox="1"/>
          <p:nvPr/>
        </p:nvSpPr>
        <p:spPr>
          <a:xfrm>
            <a:off x="551319" y="5244351"/>
            <a:ext cx="553179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FFFF"/>
                </a:solidFill>
                <a:latin typeface="Arial"/>
                <a:cs typeface="Arial"/>
              </a:rPr>
              <a:t>George C. Mathews, William O. Douglas, James M. Landis, J.D. Ross and Robert E. Healy</a:t>
            </a:r>
            <a:endParaRPr lang="en-US" sz="1400">
              <a:latin typeface="Arial"/>
              <a:cs typeface="Arial"/>
            </a:endParaRPr>
          </a:p>
          <a:p>
            <a:r>
              <a:rPr lang="en-US" sz="1400">
                <a:solidFill>
                  <a:srgbClr val="FFFFFF"/>
                </a:solidFill>
                <a:latin typeface="Arial"/>
                <a:cs typeface="Arial"/>
              </a:rPr>
              <a:t>(Courtesy of SEC Historical Society)</a:t>
            </a:r>
          </a:p>
        </p:txBody>
      </p:sp>
      <p:sp>
        <p:nvSpPr>
          <p:cNvPr id="8" name="TextBox 7">
            <a:extLst>
              <a:ext uri="{FF2B5EF4-FFF2-40B4-BE49-F238E27FC236}">
                <a16:creationId xmlns:a16="http://schemas.microsoft.com/office/drawing/2014/main" id="{AD309099-B55B-A278-1E60-7E1B766E9994}"/>
              </a:ext>
            </a:extLst>
          </p:cNvPr>
          <p:cNvSpPr txBox="1"/>
          <p:nvPr/>
        </p:nvSpPr>
        <p:spPr>
          <a:xfrm>
            <a:off x="657047" y="1342126"/>
            <a:ext cx="365256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Arial"/>
                <a:cs typeface="Arial"/>
              </a:rPr>
              <a:t>SEC Commission – 1936-1937</a:t>
            </a:r>
            <a:endParaRPr lang="en-US">
              <a:latin typeface="Arial"/>
              <a:cs typeface="Arial"/>
            </a:endParaRPr>
          </a:p>
          <a:p>
            <a:endParaRPr lang="en-US">
              <a:solidFill>
                <a:srgbClr val="FFFFFF"/>
              </a:solidFill>
              <a:latin typeface="Arial"/>
              <a:cs typeface="Arial"/>
            </a:endParaRPr>
          </a:p>
          <a:p>
            <a:pPr algn="l"/>
            <a:endParaRPr lang="en-US">
              <a:solidFill>
                <a:srgbClr val="FFFFFF"/>
              </a:solidFill>
              <a:latin typeface="Arial"/>
              <a:cs typeface="Arial"/>
            </a:endParaRPr>
          </a:p>
        </p:txBody>
      </p:sp>
      <p:sp>
        <p:nvSpPr>
          <p:cNvPr id="9" name="TextBox 8">
            <a:extLst>
              <a:ext uri="{FF2B5EF4-FFF2-40B4-BE49-F238E27FC236}">
                <a16:creationId xmlns:a16="http://schemas.microsoft.com/office/drawing/2014/main" id="{D415339D-FD89-C6C6-7397-C3694CF84DD0}"/>
              </a:ext>
            </a:extLst>
          </p:cNvPr>
          <p:cNvSpPr txBox="1"/>
          <p:nvPr/>
        </p:nvSpPr>
        <p:spPr>
          <a:xfrm>
            <a:off x="7102495" y="5615169"/>
            <a:ext cx="520172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SEC Historical Society, Library of Congress)</a:t>
            </a:r>
          </a:p>
        </p:txBody>
      </p:sp>
      <p:sp>
        <p:nvSpPr>
          <p:cNvPr id="11" name="TextBox 10">
            <a:extLst>
              <a:ext uri="{FF2B5EF4-FFF2-40B4-BE49-F238E27FC236}">
                <a16:creationId xmlns:a16="http://schemas.microsoft.com/office/drawing/2014/main" id="{61CF5D9F-38C1-A36A-1B84-50ACE80EC317}"/>
              </a:ext>
            </a:extLst>
          </p:cNvPr>
          <p:cNvSpPr txBox="1"/>
          <p:nvPr/>
        </p:nvSpPr>
        <p:spPr>
          <a:xfrm>
            <a:off x="7203327" y="1172298"/>
            <a:ext cx="4987525" cy="12467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Arial"/>
                <a:cs typeface="Arial"/>
              </a:rPr>
              <a:t>SEC Chairman William O. Douglas holds first press conference – Sept. 22, 1937</a:t>
            </a:r>
            <a:endParaRPr lang="en-US">
              <a:latin typeface="Arial"/>
              <a:cs typeface="Arial"/>
            </a:endParaRPr>
          </a:p>
          <a:p>
            <a:endParaRPr lang="en-US">
              <a:solidFill>
                <a:srgbClr val="FFFFFF"/>
              </a:solidFill>
              <a:latin typeface="Arial"/>
              <a:cs typeface="Arial"/>
            </a:endParaRPr>
          </a:p>
          <a:p>
            <a:pPr algn="l"/>
            <a:endParaRPr lang="en-US">
              <a:solidFill>
                <a:srgbClr val="FFFFFF"/>
              </a:solidFill>
              <a:latin typeface="Arial"/>
              <a:cs typeface="Arial"/>
            </a:endParaRPr>
          </a:p>
        </p:txBody>
      </p:sp>
      <p:pic>
        <p:nvPicPr>
          <p:cNvPr id="12" name="Picture 11">
            <a:extLst>
              <a:ext uri="{FF2B5EF4-FFF2-40B4-BE49-F238E27FC236}">
                <a16:creationId xmlns:a16="http://schemas.microsoft.com/office/drawing/2014/main" id="{A31D5BD4-0041-32C4-D65C-7AECA67D8B43}"/>
              </a:ext>
            </a:extLst>
          </p:cNvPr>
          <p:cNvPicPr>
            <a:picLocks noChangeAspect="1"/>
          </p:cNvPicPr>
          <p:nvPr/>
        </p:nvPicPr>
        <p:blipFill>
          <a:blip r:embed="rId2"/>
          <a:stretch>
            <a:fillRect/>
          </a:stretch>
        </p:blipFill>
        <p:spPr>
          <a:xfrm>
            <a:off x="7155683" y="1792985"/>
            <a:ext cx="4859021" cy="3780316"/>
          </a:xfrm>
          <a:prstGeom prst="rect">
            <a:avLst/>
          </a:prstGeom>
        </p:spPr>
      </p:pic>
      <p:pic>
        <p:nvPicPr>
          <p:cNvPr id="13" name="Picture 12">
            <a:extLst>
              <a:ext uri="{FF2B5EF4-FFF2-40B4-BE49-F238E27FC236}">
                <a16:creationId xmlns:a16="http://schemas.microsoft.com/office/drawing/2014/main" id="{4E56F7A9-4F9C-439F-408C-5CE0FCE21309}"/>
              </a:ext>
            </a:extLst>
          </p:cNvPr>
          <p:cNvPicPr>
            <a:picLocks noChangeAspect="1"/>
          </p:cNvPicPr>
          <p:nvPr/>
        </p:nvPicPr>
        <p:blipFill>
          <a:blip r:embed="rId3"/>
          <a:stretch>
            <a:fillRect/>
          </a:stretch>
        </p:blipFill>
        <p:spPr>
          <a:xfrm>
            <a:off x="655133" y="1711248"/>
            <a:ext cx="5436220" cy="3528431"/>
          </a:xfrm>
          <a:prstGeom prst="rect">
            <a:avLst/>
          </a:prstGeom>
        </p:spPr>
      </p:pic>
      <p:sp>
        <p:nvSpPr>
          <p:cNvPr id="3" name="Footer Placeholder 2">
            <a:extLst>
              <a:ext uri="{FF2B5EF4-FFF2-40B4-BE49-F238E27FC236}">
                <a16:creationId xmlns:a16="http://schemas.microsoft.com/office/drawing/2014/main" id="{9F8A058D-8723-4DFD-BA2E-806F0D6D8725}"/>
              </a:ext>
            </a:extLst>
          </p:cNvPr>
          <p:cNvSpPr>
            <a:spLocks noGrp="1"/>
          </p:cNvSpPr>
          <p:nvPr>
            <p:ph type="ftr" sz="quarter" idx="11"/>
          </p:nvPr>
        </p:nvSpPr>
        <p:spPr/>
        <p:txBody>
          <a:bodyPr/>
          <a:lstStyle/>
          <a:p>
            <a:r>
              <a:rPr lang="en-US">
                <a:solidFill>
                  <a:schemeClr val="bg1"/>
                </a:solidFill>
                <a:latin typeface="Arial"/>
                <a:cs typeface="Arial"/>
              </a:rPr>
              <a:t>5 of 58</a:t>
            </a:r>
          </a:p>
        </p:txBody>
      </p:sp>
      <p:pic>
        <p:nvPicPr>
          <p:cNvPr id="6" name="Picture 5">
            <a:extLst>
              <a:ext uri="{FF2B5EF4-FFF2-40B4-BE49-F238E27FC236}">
                <a16:creationId xmlns:a16="http://schemas.microsoft.com/office/drawing/2014/main" id="{7BEE240B-7BC2-132A-E678-B189DED513E1}"/>
              </a:ext>
            </a:extLst>
          </p:cNvPr>
          <p:cNvPicPr>
            <a:picLocks noChangeAspect="1"/>
          </p:cNvPicPr>
          <p:nvPr/>
        </p:nvPicPr>
        <p:blipFill>
          <a:blip r:embed="rId4"/>
          <a:stretch>
            <a:fillRect/>
          </a:stretch>
        </p:blipFill>
        <p:spPr>
          <a:xfrm>
            <a:off x="9324975" y="5995089"/>
            <a:ext cx="2686050" cy="676275"/>
          </a:xfrm>
          <a:prstGeom prst="rect">
            <a:avLst/>
          </a:prstGeom>
        </p:spPr>
      </p:pic>
      <p:sp>
        <p:nvSpPr>
          <p:cNvPr id="16" name="TextBox 15">
            <a:extLst>
              <a:ext uri="{FF2B5EF4-FFF2-40B4-BE49-F238E27FC236}">
                <a16:creationId xmlns:a16="http://schemas.microsoft.com/office/drawing/2014/main" id="{549C0856-377F-C7D9-2156-6276B7B9577C}"/>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68195284"/>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1457804"/>
            <a:ext cx="10515600" cy="1325563"/>
          </a:xfrm>
        </p:spPr>
        <p:txBody>
          <a:bodyPr>
            <a:normAutofit fontScale="90000"/>
          </a:bodyPr>
          <a:lstStyle/>
          <a:p>
            <a:pPr algn="ctr"/>
            <a:r>
              <a:rPr lang="en-US">
                <a:solidFill>
                  <a:srgbClr val="FFFFFF"/>
                </a:solidFill>
                <a:latin typeface="Century Gothic"/>
                <a:cs typeface="+mj-lt"/>
              </a:rPr>
              <a:t>The SEC's </a:t>
            </a:r>
            <a:r>
              <a:rPr lang="en-US">
                <a:solidFill>
                  <a:schemeClr val="bg1"/>
                </a:solidFill>
                <a:latin typeface="Century Gothic"/>
                <a:ea typeface="+mj-lt"/>
                <a:cs typeface="+mj-lt"/>
              </a:rPr>
              <a:t>Office </a:t>
            </a:r>
            <a:r>
              <a:rPr lang="en-US">
                <a:solidFill>
                  <a:srgbClr val="FFFFFF"/>
                </a:solidFill>
                <a:latin typeface="Century Gothic"/>
                <a:cs typeface="+mj-lt"/>
              </a:rPr>
              <a:t>of </a:t>
            </a:r>
            <a:r>
              <a:rPr lang="en-US">
                <a:solidFill>
                  <a:schemeClr val="bg1"/>
                </a:solidFill>
                <a:latin typeface="Century Gothic"/>
                <a:ea typeface="+mj-lt"/>
                <a:cs typeface="+mj-lt"/>
              </a:rPr>
              <a:t>the Investor Advocate began operations under which SEC Chair?</a:t>
            </a:r>
          </a:p>
          <a:p>
            <a:pPr algn="ctr"/>
            <a:endParaRPr lang="en-US">
              <a:solidFill>
                <a:schemeClr val="bg1"/>
              </a:solidFill>
              <a:latin typeface="Arial Nova"/>
              <a:ea typeface="+mj-lt"/>
              <a:cs typeface="+mj-lt"/>
            </a:endParaRPr>
          </a:p>
          <a:p>
            <a:pPr algn="ctr"/>
            <a:endParaRPr lang="en-US">
              <a:solidFill>
                <a:schemeClr val="bg1"/>
              </a:solidFill>
              <a:latin typeface="Arial Nova"/>
              <a:ea typeface="+mj-lt"/>
              <a:cs typeface="+mj-l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endParaRPr lang="en-US" b="1">
              <a:solidFill>
                <a:schemeClr val="bg1"/>
              </a:solidFill>
              <a:latin typeface="Arial"/>
              <a:cs typeface="Calibri"/>
            </a:endParaRPr>
          </a:p>
          <a:p>
            <a:pPr marL="0" indent="0" algn="ctr">
              <a:lnSpc>
                <a:spcPct val="80000"/>
              </a:lnSpc>
              <a:buNone/>
            </a:pPr>
            <a:r>
              <a:rPr lang="en-US" b="1">
                <a:solidFill>
                  <a:schemeClr val="bg1"/>
                </a:solidFill>
                <a:latin typeface="Arial"/>
                <a:ea typeface="+mn-lt"/>
                <a:cs typeface="+mn-lt"/>
              </a:rPr>
              <a:t>C) Mary Jo White</a:t>
            </a:r>
          </a:p>
          <a:p>
            <a:pPr marL="0" indent="0" algn="ctr">
              <a:buNone/>
            </a:pPr>
            <a:endParaRPr lang="en-US">
              <a:solidFill>
                <a:schemeClr val="bg1"/>
              </a:solidFill>
              <a:latin typeface="Arial"/>
              <a:cs typeface="Calibri"/>
            </a:endParaRP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The Office of the Investor Advocate, established under the Dodd-Frank Act, began operating in February 2014 while Mary Jo White was the SEC Chair.</a:t>
            </a: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E1A41810-6452-ECF1-843C-05672994E8C8}"/>
              </a:ext>
            </a:extLst>
          </p:cNvPr>
          <p:cNvSpPr>
            <a:spLocks noGrp="1"/>
          </p:cNvSpPr>
          <p:nvPr>
            <p:ph type="ftr" sz="quarter" idx="11"/>
          </p:nvPr>
        </p:nvSpPr>
        <p:spPr/>
        <p:txBody>
          <a:bodyPr/>
          <a:lstStyle/>
          <a:p>
            <a:r>
              <a:rPr lang="en-US">
                <a:solidFill>
                  <a:schemeClr val="bg1"/>
                </a:solidFill>
                <a:latin typeface="Arial"/>
                <a:cs typeface="Arial"/>
              </a:rPr>
              <a:t>50 of 58</a:t>
            </a:r>
          </a:p>
        </p:txBody>
      </p:sp>
      <p:pic>
        <p:nvPicPr>
          <p:cNvPr id="7" name="Picture 6">
            <a:extLst>
              <a:ext uri="{FF2B5EF4-FFF2-40B4-BE49-F238E27FC236}">
                <a16:creationId xmlns:a16="http://schemas.microsoft.com/office/drawing/2014/main" id="{836B02AC-F0D6-CF13-3C69-56BF63475B16}"/>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FD05CE9E-BAA9-2057-5C02-FAE0D3B8E4C2}"/>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511355979"/>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fontScale="90000"/>
          </a:bodyPr>
          <a:lstStyle/>
          <a:p>
            <a:pPr algn="ctr"/>
            <a:r>
              <a:rPr lang="en-US">
                <a:solidFill>
                  <a:schemeClr val="bg1"/>
                </a:solidFill>
                <a:latin typeface="Century Gothic"/>
                <a:cs typeface="Calibri Light"/>
              </a:rPr>
              <a:t>The Division of Economic and Risk Analysis (DERA) was created under which SEC Chair?</a:t>
            </a:r>
            <a:endParaRPr lang="en-US">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lnSpc>
                <a:spcPct val="80000"/>
              </a:lnSpc>
              <a:buNone/>
            </a:pPr>
            <a:r>
              <a:rPr lang="en-US">
                <a:solidFill>
                  <a:schemeClr val="bg1"/>
                </a:solidFill>
                <a:latin typeface="Arial"/>
                <a:cs typeface="Calibri"/>
              </a:rPr>
              <a:t>A) Richard Breeden</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B) Mary Schapiro</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C) Mary Jo White</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D) Gary Gensler</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F76F05BC-099C-D46D-391F-78DD4A79745D}"/>
              </a:ext>
            </a:extLst>
          </p:cNvPr>
          <p:cNvSpPr>
            <a:spLocks noGrp="1"/>
          </p:cNvSpPr>
          <p:nvPr>
            <p:ph type="ftr" sz="quarter" idx="11"/>
          </p:nvPr>
        </p:nvSpPr>
        <p:spPr/>
        <p:txBody>
          <a:bodyPr/>
          <a:lstStyle/>
          <a:p>
            <a:r>
              <a:rPr lang="en-US">
                <a:solidFill>
                  <a:schemeClr val="bg1"/>
                </a:solidFill>
                <a:latin typeface="Arial"/>
                <a:cs typeface="Arial"/>
              </a:rPr>
              <a:t>51 of 58</a:t>
            </a:r>
          </a:p>
        </p:txBody>
      </p:sp>
      <p:pic>
        <p:nvPicPr>
          <p:cNvPr id="6" name="Picture 5">
            <a:extLst>
              <a:ext uri="{FF2B5EF4-FFF2-40B4-BE49-F238E27FC236}">
                <a16:creationId xmlns:a16="http://schemas.microsoft.com/office/drawing/2014/main" id="{1AF22603-4857-672B-71F3-978D2783D745}"/>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8E1A5173-9E54-AEC5-3F0C-F189B5A88E23}"/>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53749230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fontScale="90000"/>
          </a:bodyPr>
          <a:lstStyle/>
          <a:p>
            <a:pPr algn="ctr"/>
            <a:r>
              <a:rPr lang="en-US">
                <a:solidFill>
                  <a:schemeClr val="bg1"/>
                </a:solidFill>
                <a:latin typeface="Century Gothic"/>
                <a:cs typeface="Calibri Light"/>
              </a:rPr>
              <a:t>The Division of Economic and Risk Analysis (DERA) was created under which SEC Chair?</a:t>
            </a:r>
            <a:endParaRPr lang="en-US">
              <a:solidFill>
                <a:srgbClr val="FFFFFF"/>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lnSpc>
                <a:spcPct val="80000"/>
              </a:lnSpc>
              <a:buNone/>
            </a:pPr>
            <a:r>
              <a:rPr lang="en-US" b="1">
                <a:solidFill>
                  <a:schemeClr val="bg1"/>
                </a:solidFill>
                <a:latin typeface="Arial"/>
                <a:cs typeface="Calibri"/>
              </a:rPr>
              <a:t>B) Mary Schapiro</a:t>
            </a:r>
          </a:p>
          <a:p>
            <a:pPr marL="0" indent="0" algn="ctr">
              <a:lnSpc>
                <a:spcPct val="80000"/>
              </a:lnSpc>
              <a:buNone/>
            </a:pPr>
            <a:endParaRPr lang="en-US">
              <a:solidFill>
                <a:schemeClr val="bg1"/>
              </a:solidFill>
              <a:latin typeface="Arial"/>
              <a:cs typeface="Calibri"/>
            </a:endParaRPr>
          </a:p>
          <a:p>
            <a:pPr marL="0" indent="0" algn="ctr">
              <a:lnSpc>
                <a:spcPct val="80000"/>
              </a:lnSpc>
              <a:buNone/>
            </a:pPr>
            <a:endParaRPr lang="en-US">
              <a:solidFill>
                <a:schemeClr val="bg1"/>
              </a:solidFill>
              <a:latin typeface="Arial"/>
              <a:cs typeface="Calibri"/>
            </a:endParaRPr>
          </a:p>
          <a:p>
            <a:pPr marL="0" indent="0" algn="ctr">
              <a:buNone/>
            </a:pPr>
            <a:r>
              <a:rPr lang="en-US">
                <a:solidFill>
                  <a:schemeClr val="bg1"/>
                </a:solidFill>
                <a:latin typeface="Arial Nova"/>
                <a:cs typeface="Calibri"/>
              </a:rPr>
              <a:t>DERA was created in 2009 under Mary Schapiro to further integrate financial economics and rigorous data analytics into the core mission of the SEC.</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F76F05BC-099C-D46D-391F-78DD4A79745D}"/>
              </a:ext>
            </a:extLst>
          </p:cNvPr>
          <p:cNvSpPr>
            <a:spLocks noGrp="1"/>
          </p:cNvSpPr>
          <p:nvPr>
            <p:ph type="ftr" sz="quarter" idx="11"/>
          </p:nvPr>
        </p:nvSpPr>
        <p:spPr/>
        <p:txBody>
          <a:bodyPr/>
          <a:lstStyle/>
          <a:p>
            <a:r>
              <a:rPr lang="en-US">
                <a:solidFill>
                  <a:schemeClr val="bg1"/>
                </a:solidFill>
                <a:latin typeface="Arial"/>
                <a:cs typeface="Arial"/>
              </a:rPr>
              <a:t>52 of 58</a:t>
            </a:r>
          </a:p>
        </p:txBody>
      </p:sp>
      <p:pic>
        <p:nvPicPr>
          <p:cNvPr id="6" name="Picture 5">
            <a:extLst>
              <a:ext uri="{FF2B5EF4-FFF2-40B4-BE49-F238E27FC236}">
                <a16:creationId xmlns:a16="http://schemas.microsoft.com/office/drawing/2014/main" id="{62362B60-24C0-2C67-5F23-087623A5AE58}"/>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F8BC9C38-51BC-F467-40C2-F13FF15A088D}"/>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84297170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fontScale="90000"/>
          </a:bodyPr>
          <a:lstStyle/>
          <a:p>
            <a:pPr algn="ctr"/>
            <a:r>
              <a:rPr lang="en-US">
                <a:solidFill>
                  <a:schemeClr val="bg1"/>
                </a:solidFill>
                <a:latin typeface="Century Gothic"/>
                <a:cs typeface="Calibri Light"/>
              </a:rPr>
              <a:t>Which SEC Chair renamed and expanded the Enforcement Division’s unit dedicated to protecting investors from cyber-related threats?</a:t>
            </a:r>
            <a:endParaRPr lang="en-US">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lnSpc>
                <a:spcPct val="80000"/>
              </a:lnSpc>
              <a:buNone/>
            </a:pPr>
            <a:r>
              <a:rPr lang="en-US">
                <a:solidFill>
                  <a:schemeClr val="bg1"/>
                </a:solidFill>
                <a:latin typeface="Arial"/>
                <a:cs typeface="Calibri"/>
              </a:rPr>
              <a:t>A) Richard Breeden</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B) Mary Schapiro</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C) Mary Jo White</a:t>
            </a: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a:solidFill>
                  <a:schemeClr val="bg1"/>
                </a:solidFill>
                <a:latin typeface="Arial"/>
                <a:cs typeface="Calibri"/>
              </a:rPr>
              <a:t>D) Gary Gensler</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F76F05BC-099C-D46D-391F-78DD4A79745D}"/>
              </a:ext>
            </a:extLst>
          </p:cNvPr>
          <p:cNvSpPr>
            <a:spLocks noGrp="1"/>
          </p:cNvSpPr>
          <p:nvPr>
            <p:ph type="ftr" sz="quarter" idx="11"/>
          </p:nvPr>
        </p:nvSpPr>
        <p:spPr/>
        <p:txBody>
          <a:bodyPr/>
          <a:lstStyle/>
          <a:p>
            <a:r>
              <a:rPr lang="en-US">
                <a:solidFill>
                  <a:schemeClr val="bg1"/>
                </a:solidFill>
                <a:latin typeface="Arial"/>
                <a:cs typeface="Arial"/>
              </a:rPr>
              <a:t>53 of 58</a:t>
            </a:r>
          </a:p>
        </p:txBody>
      </p:sp>
      <p:pic>
        <p:nvPicPr>
          <p:cNvPr id="6" name="Picture 5">
            <a:extLst>
              <a:ext uri="{FF2B5EF4-FFF2-40B4-BE49-F238E27FC236}">
                <a16:creationId xmlns:a16="http://schemas.microsoft.com/office/drawing/2014/main" id="{C13C8A0B-1B9F-4242-3319-962823BFDE99}"/>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D5704068-6C70-4123-E0F6-620A3D1E9F0A}"/>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1575017778"/>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a:xfrm>
            <a:off x="838200" y="695804"/>
            <a:ext cx="10515600" cy="1325563"/>
          </a:xfrm>
        </p:spPr>
        <p:txBody>
          <a:bodyPr>
            <a:normAutofit fontScale="90000"/>
          </a:bodyPr>
          <a:lstStyle/>
          <a:p>
            <a:pPr algn="ctr"/>
            <a:r>
              <a:rPr lang="en-US">
                <a:solidFill>
                  <a:schemeClr val="bg1"/>
                </a:solidFill>
                <a:latin typeface="Century Gothic"/>
                <a:cs typeface="Calibri Light"/>
              </a:rPr>
              <a:t>Which SEC Chair renamed and expanded the Enforcement Division’s unit dedicated to protecting investors from cyber-related threats?</a:t>
            </a:r>
            <a:endParaRPr lang="en-US">
              <a:solidFill>
                <a:schemeClr val="bg1"/>
              </a:solidFill>
              <a:latin typeface="Century Gothic"/>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a:xfrm>
            <a:off x="838200" y="2026908"/>
            <a:ext cx="10515600" cy="4351338"/>
          </a:xfrm>
        </p:spPr>
        <p:txBody>
          <a:bodyPr vert="horz" lIns="91440" tIns="45720" rIns="91440" bIns="45720" rtlCol="0" anchor="t">
            <a:normAutofit lnSpcReduction="10000"/>
          </a:bodyPr>
          <a:lstStyle/>
          <a:p>
            <a:pPr marL="0" indent="0" algn="ctr">
              <a:buNone/>
            </a:pPr>
            <a:endParaRPr lang="en-US">
              <a:solidFill>
                <a:schemeClr val="bg1"/>
              </a:solidFill>
              <a:latin typeface="Arial Nova"/>
              <a:cs typeface="Calibri"/>
            </a:endParaRPr>
          </a:p>
          <a:p>
            <a:pPr marL="0" indent="0" algn="ctr">
              <a:lnSpc>
                <a:spcPct val="80000"/>
              </a:lnSpc>
              <a:buNone/>
            </a:pPr>
            <a:endParaRPr lang="en-US">
              <a:solidFill>
                <a:schemeClr val="bg1"/>
              </a:solidFill>
              <a:latin typeface="Arial"/>
              <a:cs typeface="Calibri"/>
            </a:endParaRPr>
          </a:p>
          <a:p>
            <a:pPr marL="0" indent="0" algn="ctr">
              <a:lnSpc>
                <a:spcPct val="80000"/>
              </a:lnSpc>
              <a:buNone/>
            </a:pPr>
            <a:r>
              <a:rPr lang="en-US" b="1">
                <a:solidFill>
                  <a:schemeClr val="bg1"/>
                </a:solidFill>
                <a:latin typeface="Arial"/>
                <a:cs typeface="Calibri"/>
              </a:rPr>
              <a:t>D) Gary Gensler</a:t>
            </a:r>
          </a:p>
          <a:p>
            <a:pPr marL="0" indent="0" algn="ctr">
              <a:buNone/>
            </a:pPr>
            <a:endParaRPr lang="en-US">
              <a:solidFill>
                <a:schemeClr val="bg1"/>
              </a:solidFill>
              <a:latin typeface="Arial"/>
              <a:cs typeface="Calibri"/>
            </a:endParaRPr>
          </a:p>
          <a:p>
            <a:pPr marL="0" indent="0" algn="ctr">
              <a:buNone/>
            </a:pPr>
            <a:endParaRPr lang="en-US">
              <a:solidFill>
                <a:schemeClr val="bg1"/>
              </a:solidFill>
              <a:latin typeface="Arial Nova"/>
              <a:cs typeface="Calibri"/>
            </a:endParaRPr>
          </a:p>
          <a:p>
            <a:pPr marL="0" indent="0" algn="ctr">
              <a:buNone/>
            </a:pPr>
            <a:r>
              <a:rPr lang="en-US">
                <a:solidFill>
                  <a:schemeClr val="bg1"/>
                </a:solidFill>
                <a:latin typeface="Arial Nova"/>
                <a:cs typeface="Calibri"/>
              </a:rPr>
              <a:t>Chair Gensler announced in May 2022 that the newly renamed Crypto Assets and Cyber Unit was nearly doubling in size to better equip the SEC to police wrongdoing in the crypto markets while continuing to identify disclosure and controls issues with respect to cybersecurity.</a:t>
            </a:r>
          </a:p>
          <a:p>
            <a:pPr marL="0" indent="0" algn="ctr">
              <a:buNone/>
            </a:pPr>
            <a:endParaRPr lang="en-US">
              <a:solidFill>
                <a:schemeClr val="bg1"/>
              </a:solidFill>
              <a:latin typeface="Arial Nova"/>
              <a:cs typeface="Calibri"/>
            </a:endParaRPr>
          </a:p>
          <a:p>
            <a:pPr marL="0" indent="0" algn="ctr">
              <a:buNone/>
            </a:pPr>
            <a:endParaRPr lang="en-US">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F76F05BC-099C-D46D-391F-78DD4A79745D}"/>
              </a:ext>
            </a:extLst>
          </p:cNvPr>
          <p:cNvSpPr>
            <a:spLocks noGrp="1"/>
          </p:cNvSpPr>
          <p:nvPr>
            <p:ph type="ftr" sz="quarter" idx="11"/>
          </p:nvPr>
        </p:nvSpPr>
        <p:spPr/>
        <p:txBody>
          <a:bodyPr/>
          <a:lstStyle/>
          <a:p>
            <a:r>
              <a:rPr lang="en-US">
                <a:solidFill>
                  <a:schemeClr val="bg1"/>
                </a:solidFill>
                <a:latin typeface="Arial"/>
                <a:cs typeface="Arial"/>
              </a:rPr>
              <a:t>54 of 58</a:t>
            </a:r>
          </a:p>
        </p:txBody>
      </p:sp>
      <p:pic>
        <p:nvPicPr>
          <p:cNvPr id="6" name="Picture 5">
            <a:extLst>
              <a:ext uri="{FF2B5EF4-FFF2-40B4-BE49-F238E27FC236}">
                <a16:creationId xmlns:a16="http://schemas.microsoft.com/office/drawing/2014/main" id="{227BED7B-7804-271C-D97F-E30F274B5413}"/>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9468B3AD-373A-99BC-2604-270CE1375B1A}"/>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45959087"/>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Calibri Light"/>
              </a:rPr>
              <a:t>2020s</a:t>
            </a:r>
            <a:endParaRPr lang="en-US">
              <a:solidFill>
                <a:schemeClr val="bg1"/>
              </a:solidFill>
              <a:latin typeface="Century Gothic"/>
              <a:cs typeface="Calibri Light"/>
            </a:endParaRPr>
          </a:p>
        </p:txBody>
      </p:sp>
      <p:pic>
        <p:nvPicPr>
          <p:cNvPr id="7" name="Content Placeholder 6">
            <a:extLst>
              <a:ext uri="{FF2B5EF4-FFF2-40B4-BE49-F238E27FC236}">
                <a16:creationId xmlns:a16="http://schemas.microsoft.com/office/drawing/2014/main" id="{B7641ED5-5815-6732-CB1B-E78A43D911EF}"/>
              </a:ext>
            </a:extLst>
          </p:cNvPr>
          <p:cNvPicPr>
            <a:picLocks noGrp="1" noChangeAspect="1"/>
          </p:cNvPicPr>
          <p:nvPr>
            <p:ph idx="1"/>
          </p:nvPr>
        </p:nvPicPr>
        <p:blipFill>
          <a:blip r:embed="rId2"/>
          <a:stretch>
            <a:fillRect/>
          </a:stretch>
        </p:blipFill>
        <p:spPr>
          <a:xfrm>
            <a:off x="424132" y="2370272"/>
            <a:ext cx="4931433" cy="3305174"/>
          </a:xfrm>
        </p:spPr>
      </p:pic>
      <p:sp>
        <p:nvSpPr>
          <p:cNvPr id="8" name="TextBox 7">
            <a:extLst>
              <a:ext uri="{FF2B5EF4-FFF2-40B4-BE49-F238E27FC236}">
                <a16:creationId xmlns:a16="http://schemas.microsoft.com/office/drawing/2014/main" id="{D6DB4451-770B-95F0-8B69-78B744E1F020}"/>
              </a:ext>
            </a:extLst>
          </p:cNvPr>
          <p:cNvSpPr txBox="1"/>
          <p:nvPr/>
        </p:nvSpPr>
        <p:spPr>
          <a:xfrm>
            <a:off x="425570" y="1719532"/>
            <a:ext cx="45835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Open Commission Meeting – Sept. 20, 2023</a:t>
            </a:r>
          </a:p>
        </p:txBody>
      </p:sp>
      <p:sp>
        <p:nvSpPr>
          <p:cNvPr id="9" name="TextBox 8">
            <a:extLst>
              <a:ext uri="{FF2B5EF4-FFF2-40B4-BE49-F238E27FC236}">
                <a16:creationId xmlns:a16="http://schemas.microsoft.com/office/drawing/2014/main" id="{FB1B247D-ED9C-B4CC-94E6-CA89112A2EB7}"/>
              </a:ext>
            </a:extLst>
          </p:cNvPr>
          <p:cNvSpPr txBox="1"/>
          <p:nvPr/>
        </p:nvSpPr>
        <p:spPr>
          <a:xfrm>
            <a:off x="425570" y="570206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OPA)​</a:t>
            </a:r>
          </a:p>
        </p:txBody>
      </p:sp>
      <p:pic>
        <p:nvPicPr>
          <p:cNvPr id="10" name="Picture 9">
            <a:extLst>
              <a:ext uri="{FF2B5EF4-FFF2-40B4-BE49-F238E27FC236}">
                <a16:creationId xmlns:a16="http://schemas.microsoft.com/office/drawing/2014/main" id="{EBAB9AD1-1407-0ADB-160B-26FDA912FCC4}"/>
              </a:ext>
            </a:extLst>
          </p:cNvPr>
          <p:cNvPicPr>
            <a:picLocks noChangeAspect="1"/>
          </p:cNvPicPr>
          <p:nvPr/>
        </p:nvPicPr>
        <p:blipFill>
          <a:blip r:embed="rId3"/>
          <a:stretch>
            <a:fillRect/>
          </a:stretch>
        </p:blipFill>
        <p:spPr>
          <a:xfrm>
            <a:off x="6090249" y="2402189"/>
            <a:ext cx="4957313" cy="3311953"/>
          </a:xfrm>
          <a:prstGeom prst="rect">
            <a:avLst/>
          </a:prstGeom>
        </p:spPr>
      </p:pic>
      <p:sp>
        <p:nvSpPr>
          <p:cNvPr id="11" name="TextBox 10">
            <a:extLst>
              <a:ext uri="{FF2B5EF4-FFF2-40B4-BE49-F238E27FC236}">
                <a16:creationId xmlns:a16="http://schemas.microsoft.com/office/drawing/2014/main" id="{7B86EEFE-1AEC-2D21-C48C-C8D02973A00F}"/>
              </a:ext>
            </a:extLst>
          </p:cNvPr>
          <p:cNvSpPr txBox="1"/>
          <p:nvPr/>
        </p:nvSpPr>
        <p:spPr>
          <a:xfrm>
            <a:off x="6003985" y="1715573"/>
            <a:ext cx="51298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Caribbean American Heritage Month Event – June 29, 2023</a:t>
            </a:r>
          </a:p>
        </p:txBody>
      </p:sp>
      <p:sp>
        <p:nvSpPr>
          <p:cNvPr id="13" name="TextBox 12">
            <a:extLst>
              <a:ext uri="{FF2B5EF4-FFF2-40B4-BE49-F238E27FC236}">
                <a16:creationId xmlns:a16="http://schemas.microsoft.com/office/drawing/2014/main" id="{46ACE812-EB33-3106-CF79-51EBE34E884B}"/>
              </a:ext>
            </a:extLst>
          </p:cNvPr>
          <p:cNvSpPr txBox="1"/>
          <p:nvPr/>
        </p:nvSpPr>
        <p:spPr>
          <a:xfrm>
            <a:off x="6093582" y="570581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OPA)​​</a:t>
            </a:r>
          </a:p>
        </p:txBody>
      </p:sp>
      <p:sp>
        <p:nvSpPr>
          <p:cNvPr id="14" name="Footer Placeholder 13">
            <a:extLst>
              <a:ext uri="{FF2B5EF4-FFF2-40B4-BE49-F238E27FC236}">
                <a16:creationId xmlns:a16="http://schemas.microsoft.com/office/drawing/2014/main" id="{2ED71523-821A-738F-D42F-E0F14235BBE9}"/>
              </a:ext>
            </a:extLst>
          </p:cNvPr>
          <p:cNvSpPr>
            <a:spLocks noGrp="1"/>
          </p:cNvSpPr>
          <p:nvPr>
            <p:ph type="ftr" sz="quarter" idx="11"/>
          </p:nvPr>
        </p:nvSpPr>
        <p:spPr/>
        <p:txBody>
          <a:bodyPr/>
          <a:lstStyle/>
          <a:p>
            <a:r>
              <a:rPr lang="en-US">
                <a:solidFill>
                  <a:schemeClr val="bg1"/>
                </a:solidFill>
                <a:latin typeface="Arial"/>
                <a:cs typeface="Arial"/>
              </a:rPr>
              <a:t>55 of 58</a:t>
            </a:r>
            <a:endParaRPr lang="en-US">
              <a:solidFill>
                <a:schemeClr val="bg1"/>
              </a:solidFill>
              <a:latin typeface="Arial"/>
              <a:cs typeface="Calibri"/>
            </a:endParaRPr>
          </a:p>
        </p:txBody>
      </p:sp>
      <p:pic>
        <p:nvPicPr>
          <p:cNvPr id="4" name="Picture 3">
            <a:extLst>
              <a:ext uri="{FF2B5EF4-FFF2-40B4-BE49-F238E27FC236}">
                <a16:creationId xmlns:a16="http://schemas.microsoft.com/office/drawing/2014/main" id="{934C27E8-6F67-1A92-65C8-61E215DABEA0}"/>
              </a:ext>
            </a:extLst>
          </p:cNvPr>
          <p:cNvPicPr>
            <a:picLocks noChangeAspect="1"/>
          </p:cNvPicPr>
          <p:nvPr/>
        </p:nvPicPr>
        <p:blipFill>
          <a:blip r:embed="rId4"/>
          <a:stretch>
            <a:fillRect/>
          </a:stretch>
        </p:blipFill>
        <p:spPr>
          <a:xfrm>
            <a:off x="9324975" y="5995089"/>
            <a:ext cx="2686050" cy="676275"/>
          </a:xfrm>
          <a:prstGeom prst="rect">
            <a:avLst/>
          </a:prstGeom>
        </p:spPr>
      </p:pic>
      <p:sp>
        <p:nvSpPr>
          <p:cNvPr id="16" name="TextBox 15">
            <a:extLst>
              <a:ext uri="{FF2B5EF4-FFF2-40B4-BE49-F238E27FC236}">
                <a16:creationId xmlns:a16="http://schemas.microsoft.com/office/drawing/2014/main" id="{CA2D2B99-EE35-4171-8E03-EFD1BEBF459D}"/>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302218094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Arial"/>
              </a:rPr>
              <a:t>2020s</a:t>
            </a:r>
          </a:p>
        </p:txBody>
      </p:sp>
      <p:sp>
        <p:nvSpPr>
          <p:cNvPr id="7" name="TextBox 6">
            <a:extLst>
              <a:ext uri="{FF2B5EF4-FFF2-40B4-BE49-F238E27FC236}">
                <a16:creationId xmlns:a16="http://schemas.microsoft.com/office/drawing/2014/main" id="{48ADE93F-101A-5A30-E307-4C39D83EF734}"/>
              </a:ext>
            </a:extLst>
          </p:cNvPr>
          <p:cNvSpPr txBox="1"/>
          <p:nvPr/>
        </p:nvSpPr>
        <p:spPr>
          <a:xfrm>
            <a:off x="310551" y="1705155"/>
            <a:ext cx="37208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Lunar New Year Luncheon – Feb. 21, 2024</a:t>
            </a:r>
          </a:p>
        </p:txBody>
      </p:sp>
      <p:pic>
        <p:nvPicPr>
          <p:cNvPr id="8" name="Picture 7">
            <a:extLst>
              <a:ext uri="{FF2B5EF4-FFF2-40B4-BE49-F238E27FC236}">
                <a16:creationId xmlns:a16="http://schemas.microsoft.com/office/drawing/2014/main" id="{1895ECB3-FACA-3BD3-BE9B-FE1C12C034E6}"/>
              </a:ext>
            </a:extLst>
          </p:cNvPr>
          <p:cNvPicPr>
            <a:picLocks noChangeAspect="1"/>
          </p:cNvPicPr>
          <p:nvPr/>
        </p:nvPicPr>
        <p:blipFill>
          <a:blip r:embed="rId2"/>
          <a:stretch>
            <a:fillRect/>
          </a:stretch>
        </p:blipFill>
        <p:spPr>
          <a:xfrm>
            <a:off x="214096" y="2355305"/>
            <a:ext cx="3728504" cy="2574705"/>
          </a:xfrm>
          <a:prstGeom prst="rect">
            <a:avLst/>
          </a:prstGeom>
        </p:spPr>
      </p:pic>
      <p:sp>
        <p:nvSpPr>
          <p:cNvPr id="9" name="TextBox 8">
            <a:extLst>
              <a:ext uri="{FF2B5EF4-FFF2-40B4-BE49-F238E27FC236}">
                <a16:creationId xmlns:a16="http://schemas.microsoft.com/office/drawing/2014/main" id="{447AAD0A-138E-589E-1BC5-130947D4F0D9}"/>
              </a:ext>
            </a:extLst>
          </p:cNvPr>
          <p:cNvSpPr txBox="1"/>
          <p:nvPr/>
        </p:nvSpPr>
        <p:spPr>
          <a:xfrm>
            <a:off x="117640" y="501722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OPA)​​</a:t>
            </a:r>
          </a:p>
        </p:txBody>
      </p:sp>
      <p:pic>
        <p:nvPicPr>
          <p:cNvPr id="10" name="Picture 9">
            <a:extLst>
              <a:ext uri="{FF2B5EF4-FFF2-40B4-BE49-F238E27FC236}">
                <a16:creationId xmlns:a16="http://schemas.microsoft.com/office/drawing/2014/main" id="{66FB222F-8891-4FF2-2239-17577B552B4C}"/>
              </a:ext>
            </a:extLst>
          </p:cNvPr>
          <p:cNvPicPr>
            <a:picLocks noChangeAspect="1"/>
          </p:cNvPicPr>
          <p:nvPr/>
        </p:nvPicPr>
        <p:blipFill>
          <a:blip r:embed="rId3"/>
          <a:stretch>
            <a:fillRect/>
          </a:stretch>
        </p:blipFill>
        <p:spPr>
          <a:xfrm>
            <a:off x="8151850" y="2434368"/>
            <a:ext cx="3858265" cy="2585624"/>
          </a:xfrm>
          <a:prstGeom prst="rect">
            <a:avLst/>
          </a:prstGeom>
        </p:spPr>
      </p:pic>
      <p:sp>
        <p:nvSpPr>
          <p:cNvPr id="11" name="TextBox 10">
            <a:extLst>
              <a:ext uri="{FF2B5EF4-FFF2-40B4-BE49-F238E27FC236}">
                <a16:creationId xmlns:a16="http://schemas.microsoft.com/office/drawing/2014/main" id="{E805DE88-1F1B-B8FB-C87C-EB3BB66F1F2F}"/>
              </a:ext>
            </a:extLst>
          </p:cNvPr>
          <p:cNvSpPr txBox="1"/>
          <p:nvPr/>
        </p:nvSpPr>
        <p:spPr>
          <a:xfrm>
            <a:off x="8364053" y="1583414"/>
            <a:ext cx="33663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Corporation Finance Leadership Conference – April 25, 2024</a:t>
            </a:r>
          </a:p>
        </p:txBody>
      </p:sp>
      <p:sp>
        <p:nvSpPr>
          <p:cNvPr id="12" name="TextBox 11">
            <a:extLst>
              <a:ext uri="{FF2B5EF4-FFF2-40B4-BE49-F238E27FC236}">
                <a16:creationId xmlns:a16="http://schemas.microsoft.com/office/drawing/2014/main" id="{2835B11D-46BF-8FBB-8040-978FD852ACF6}"/>
              </a:ext>
            </a:extLst>
          </p:cNvPr>
          <p:cNvSpPr txBox="1"/>
          <p:nvPr/>
        </p:nvSpPr>
        <p:spPr>
          <a:xfrm>
            <a:off x="8149049" y="514870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OPA)​​</a:t>
            </a:r>
          </a:p>
        </p:txBody>
      </p:sp>
      <p:sp>
        <p:nvSpPr>
          <p:cNvPr id="13" name="Footer Placeholder 12">
            <a:extLst>
              <a:ext uri="{FF2B5EF4-FFF2-40B4-BE49-F238E27FC236}">
                <a16:creationId xmlns:a16="http://schemas.microsoft.com/office/drawing/2014/main" id="{F7E83136-6AA0-C13C-E22F-7EBFD12248CD}"/>
              </a:ext>
            </a:extLst>
          </p:cNvPr>
          <p:cNvSpPr>
            <a:spLocks noGrp="1"/>
          </p:cNvSpPr>
          <p:nvPr>
            <p:ph type="ftr" sz="quarter" idx="11"/>
          </p:nvPr>
        </p:nvSpPr>
        <p:spPr/>
        <p:txBody>
          <a:bodyPr/>
          <a:lstStyle/>
          <a:p>
            <a:r>
              <a:rPr lang="en-US">
                <a:solidFill>
                  <a:schemeClr val="bg1"/>
                </a:solidFill>
                <a:latin typeface="Arial"/>
                <a:cs typeface="Arial"/>
              </a:rPr>
              <a:t>56 of 58</a:t>
            </a:r>
            <a:endParaRPr lang="en-US"/>
          </a:p>
        </p:txBody>
      </p:sp>
      <p:pic>
        <p:nvPicPr>
          <p:cNvPr id="3" name="Picture 2">
            <a:extLst>
              <a:ext uri="{FF2B5EF4-FFF2-40B4-BE49-F238E27FC236}">
                <a16:creationId xmlns:a16="http://schemas.microsoft.com/office/drawing/2014/main" id="{321D4FDE-307A-761F-A4B3-ACA01E3111BC}"/>
              </a:ext>
            </a:extLst>
          </p:cNvPr>
          <p:cNvPicPr>
            <a:picLocks noChangeAspect="1"/>
          </p:cNvPicPr>
          <p:nvPr/>
        </p:nvPicPr>
        <p:blipFill>
          <a:blip r:embed="rId4"/>
          <a:stretch>
            <a:fillRect/>
          </a:stretch>
        </p:blipFill>
        <p:spPr>
          <a:xfrm>
            <a:off x="4120738" y="2543145"/>
            <a:ext cx="3940628" cy="2632670"/>
          </a:xfrm>
          <a:prstGeom prst="rect">
            <a:avLst/>
          </a:prstGeom>
        </p:spPr>
      </p:pic>
      <p:sp>
        <p:nvSpPr>
          <p:cNvPr id="4" name="TextBox 24">
            <a:extLst>
              <a:ext uri="{FF2B5EF4-FFF2-40B4-BE49-F238E27FC236}">
                <a16:creationId xmlns:a16="http://schemas.microsoft.com/office/drawing/2014/main" id="{89BE6B88-765D-E425-7BC9-0D5D8B74C4DF}"/>
              </a:ext>
            </a:extLst>
          </p:cNvPr>
          <p:cNvSpPr txBox="1"/>
          <p:nvPr/>
        </p:nvSpPr>
        <p:spPr>
          <a:xfrm>
            <a:off x="4239491" y="1943595"/>
            <a:ext cx="411099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a:cs typeface="Arial"/>
              </a:rPr>
              <a:t>Howard University School of Law, OMWI Conversation – March 1, 2023</a:t>
            </a:r>
          </a:p>
        </p:txBody>
      </p:sp>
      <p:sp>
        <p:nvSpPr>
          <p:cNvPr id="6" name="TextBox 26">
            <a:extLst>
              <a:ext uri="{FF2B5EF4-FFF2-40B4-BE49-F238E27FC236}">
                <a16:creationId xmlns:a16="http://schemas.microsoft.com/office/drawing/2014/main" id="{BF366508-121A-D35A-9999-AA25E9B8DF68}"/>
              </a:ext>
            </a:extLst>
          </p:cNvPr>
          <p:cNvSpPr txBox="1"/>
          <p:nvPr/>
        </p:nvSpPr>
        <p:spPr>
          <a:xfrm>
            <a:off x="4120738" y="5179621"/>
            <a:ext cx="27432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a:cs typeface="Arial"/>
              </a:rPr>
              <a:t>(Courtesy of OPA)​​</a:t>
            </a:r>
          </a:p>
        </p:txBody>
      </p:sp>
      <p:pic>
        <p:nvPicPr>
          <p:cNvPr id="15" name="Picture 14">
            <a:extLst>
              <a:ext uri="{FF2B5EF4-FFF2-40B4-BE49-F238E27FC236}">
                <a16:creationId xmlns:a16="http://schemas.microsoft.com/office/drawing/2014/main" id="{B34D2B3A-7546-6446-2194-EB95855284CB}"/>
              </a:ext>
            </a:extLst>
          </p:cNvPr>
          <p:cNvPicPr>
            <a:picLocks noChangeAspect="1"/>
          </p:cNvPicPr>
          <p:nvPr/>
        </p:nvPicPr>
        <p:blipFill>
          <a:blip r:embed="rId5"/>
          <a:stretch>
            <a:fillRect/>
          </a:stretch>
        </p:blipFill>
        <p:spPr>
          <a:xfrm>
            <a:off x="9324975" y="5995089"/>
            <a:ext cx="2686050" cy="676275"/>
          </a:xfrm>
          <a:prstGeom prst="rect">
            <a:avLst/>
          </a:prstGeom>
        </p:spPr>
      </p:pic>
      <p:sp>
        <p:nvSpPr>
          <p:cNvPr id="19" name="TextBox 18">
            <a:extLst>
              <a:ext uri="{FF2B5EF4-FFF2-40B4-BE49-F238E27FC236}">
                <a16:creationId xmlns:a16="http://schemas.microsoft.com/office/drawing/2014/main" id="{0B665A6B-47E5-0CAE-9D9B-B2A061103988}"/>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68883575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Calibri Light"/>
              </a:rPr>
              <a:t>2020s</a:t>
            </a:r>
            <a:endParaRPr lang="en-US">
              <a:solidFill>
                <a:schemeClr val="bg1"/>
              </a:solidFill>
              <a:latin typeface="Century Gothic"/>
              <a:cs typeface="Calibri Light"/>
            </a:endParaRPr>
          </a:p>
        </p:txBody>
      </p:sp>
      <p:pic>
        <p:nvPicPr>
          <p:cNvPr id="7" name="Picture 6">
            <a:extLst>
              <a:ext uri="{FF2B5EF4-FFF2-40B4-BE49-F238E27FC236}">
                <a16:creationId xmlns:a16="http://schemas.microsoft.com/office/drawing/2014/main" id="{ACACCFFB-6BAC-83A6-BEFD-683FE04BA1AA}"/>
              </a:ext>
            </a:extLst>
          </p:cNvPr>
          <p:cNvPicPr>
            <a:picLocks noChangeAspect="1"/>
          </p:cNvPicPr>
          <p:nvPr/>
        </p:nvPicPr>
        <p:blipFill>
          <a:blip r:embed="rId2"/>
          <a:stretch>
            <a:fillRect/>
          </a:stretch>
        </p:blipFill>
        <p:spPr>
          <a:xfrm>
            <a:off x="612475" y="2024626"/>
            <a:ext cx="4885426" cy="3254444"/>
          </a:xfrm>
          <a:prstGeom prst="rect">
            <a:avLst/>
          </a:prstGeom>
        </p:spPr>
      </p:pic>
      <p:sp>
        <p:nvSpPr>
          <p:cNvPr id="8" name="TextBox 7">
            <a:extLst>
              <a:ext uri="{FF2B5EF4-FFF2-40B4-BE49-F238E27FC236}">
                <a16:creationId xmlns:a16="http://schemas.microsoft.com/office/drawing/2014/main" id="{D0615B11-360D-E8DE-36DF-6B69E7CF88DC}"/>
              </a:ext>
            </a:extLst>
          </p:cNvPr>
          <p:cNvSpPr txBox="1"/>
          <p:nvPr/>
        </p:nvSpPr>
        <p:spPr>
          <a:xfrm>
            <a:off x="612475" y="1374475"/>
            <a:ext cx="4295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Office of the General Counsel Town Hall Awards – May 9, 2024</a:t>
            </a:r>
          </a:p>
        </p:txBody>
      </p:sp>
      <p:sp>
        <p:nvSpPr>
          <p:cNvPr id="9" name="TextBox 8">
            <a:extLst>
              <a:ext uri="{FF2B5EF4-FFF2-40B4-BE49-F238E27FC236}">
                <a16:creationId xmlns:a16="http://schemas.microsoft.com/office/drawing/2014/main" id="{0A72BC91-E255-6994-27CE-39969A2FA86F}"/>
              </a:ext>
            </a:extLst>
          </p:cNvPr>
          <p:cNvSpPr txBox="1"/>
          <p:nvPr/>
        </p:nvSpPr>
        <p:spPr>
          <a:xfrm>
            <a:off x="612475" y="529949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OPA)​​​</a:t>
            </a:r>
          </a:p>
        </p:txBody>
      </p:sp>
      <p:pic>
        <p:nvPicPr>
          <p:cNvPr id="10" name="Picture 9">
            <a:extLst>
              <a:ext uri="{FF2B5EF4-FFF2-40B4-BE49-F238E27FC236}">
                <a16:creationId xmlns:a16="http://schemas.microsoft.com/office/drawing/2014/main" id="{F73B61E8-72F8-37AA-5298-59822AE04763}"/>
              </a:ext>
            </a:extLst>
          </p:cNvPr>
          <p:cNvPicPr>
            <a:picLocks noChangeAspect="1"/>
          </p:cNvPicPr>
          <p:nvPr/>
        </p:nvPicPr>
        <p:blipFill>
          <a:blip r:embed="rId3"/>
          <a:stretch>
            <a:fillRect/>
          </a:stretch>
        </p:blipFill>
        <p:spPr>
          <a:xfrm>
            <a:off x="6492815" y="2429038"/>
            <a:ext cx="4885426" cy="3250751"/>
          </a:xfrm>
          <a:prstGeom prst="rect">
            <a:avLst/>
          </a:prstGeom>
        </p:spPr>
      </p:pic>
      <p:sp>
        <p:nvSpPr>
          <p:cNvPr id="11" name="TextBox 10">
            <a:extLst>
              <a:ext uri="{FF2B5EF4-FFF2-40B4-BE49-F238E27FC236}">
                <a16:creationId xmlns:a16="http://schemas.microsoft.com/office/drawing/2014/main" id="{7AF077B2-6657-436F-B5FF-0BAF31190CED}"/>
              </a:ext>
            </a:extLst>
          </p:cNvPr>
          <p:cNvSpPr txBox="1"/>
          <p:nvPr/>
        </p:nvSpPr>
        <p:spPr>
          <a:xfrm>
            <a:off x="6492815" y="581707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(Courtesy of OPA)​​​​</a:t>
            </a:r>
          </a:p>
        </p:txBody>
      </p:sp>
      <p:sp>
        <p:nvSpPr>
          <p:cNvPr id="12" name="TextBox 11">
            <a:extLst>
              <a:ext uri="{FF2B5EF4-FFF2-40B4-BE49-F238E27FC236}">
                <a16:creationId xmlns:a16="http://schemas.microsoft.com/office/drawing/2014/main" id="{4110E201-8C1C-6125-3995-BE069C5D139F}"/>
              </a:ext>
            </a:extLst>
          </p:cNvPr>
          <p:cNvSpPr txBox="1"/>
          <p:nvPr/>
        </p:nvSpPr>
        <p:spPr>
          <a:xfrm>
            <a:off x="6492815" y="2021457"/>
            <a:ext cx="45116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Holiday Party – Dec. 8, 2023</a:t>
            </a:r>
          </a:p>
        </p:txBody>
      </p:sp>
      <p:sp>
        <p:nvSpPr>
          <p:cNvPr id="13" name="Footer Placeholder 12">
            <a:extLst>
              <a:ext uri="{FF2B5EF4-FFF2-40B4-BE49-F238E27FC236}">
                <a16:creationId xmlns:a16="http://schemas.microsoft.com/office/drawing/2014/main" id="{F64D1819-962A-3E01-8DDB-3F1EE57E0814}"/>
              </a:ext>
            </a:extLst>
          </p:cNvPr>
          <p:cNvSpPr>
            <a:spLocks noGrp="1"/>
          </p:cNvSpPr>
          <p:nvPr>
            <p:ph type="ftr" sz="quarter" idx="11"/>
          </p:nvPr>
        </p:nvSpPr>
        <p:spPr/>
        <p:txBody>
          <a:bodyPr/>
          <a:lstStyle/>
          <a:p>
            <a:r>
              <a:rPr lang="en-US">
                <a:solidFill>
                  <a:schemeClr val="bg1"/>
                </a:solidFill>
                <a:latin typeface="Arial"/>
                <a:cs typeface="Arial"/>
              </a:rPr>
              <a:t>57 of 58</a:t>
            </a:r>
            <a:endParaRPr lang="en-US"/>
          </a:p>
        </p:txBody>
      </p:sp>
      <p:pic>
        <p:nvPicPr>
          <p:cNvPr id="4" name="Picture 3">
            <a:extLst>
              <a:ext uri="{FF2B5EF4-FFF2-40B4-BE49-F238E27FC236}">
                <a16:creationId xmlns:a16="http://schemas.microsoft.com/office/drawing/2014/main" id="{7F7D24FC-9525-81E5-EC63-D8EEA40E634C}"/>
              </a:ext>
            </a:extLst>
          </p:cNvPr>
          <p:cNvPicPr>
            <a:picLocks noChangeAspect="1"/>
          </p:cNvPicPr>
          <p:nvPr/>
        </p:nvPicPr>
        <p:blipFill>
          <a:blip r:embed="rId4"/>
          <a:stretch>
            <a:fillRect/>
          </a:stretch>
        </p:blipFill>
        <p:spPr>
          <a:xfrm>
            <a:off x="9324975" y="5995089"/>
            <a:ext cx="2686050" cy="676275"/>
          </a:xfrm>
          <a:prstGeom prst="rect">
            <a:avLst/>
          </a:prstGeom>
        </p:spPr>
      </p:pic>
      <p:sp>
        <p:nvSpPr>
          <p:cNvPr id="16" name="TextBox 15">
            <a:extLst>
              <a:ext uri="{FF2B5EF4-FFF2-40B4-BE49-F238E27FC236}">
                <a16:creationId xmlns:a16="http://schemas.microsoft.com/office/drawing/2014/main" id="{FA38EF40-5A3A-CA82-1AE7-A1ED29BE69B9}"/>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a:t>
            </a:r>
            <a:r>
              <a:rPr lang="en-US" sz="1200">
                <a:solidFill>
                  <a:schemeClr val="bg1"/>
                </a:solidFill>
                <a:latin typeface="Arial"/>
                <a:cs typeface="Arial"/>
              </a:rPr>
              <a:t>90th</a:t>
            </a:r>
            <a:r>
              <a:rPr lang="en-US" sz="1200" dirty="0">
                <a:solidFill>
                  <a:schemeClr val="bg1"/>
                </a:solidFill>
                <a:latin typeface="Arial"/>
                <a:cs typeface="Arial"/>
              </a:rPr>
              <a:t>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522237965"/>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A549-8F2B-59F5-D931-C70C58AF5CBD}"/>
              </a:ext>
            </a:extLst>
          </p:cNvPr>
          <p:cNvSpPr>
            <a:spLocks noGrp="1"/>
          </p:cNvSpPr>
          <p:nvPr>
            <p:ph type="ctrTitle"/>
          </p:nvPr>
        </p:nvSpPr>
        <p:spPr>
          <a:xfrm>
            <a:off x="320261" y="1111320"/>
            <a:ext cx="11562521" cy="2321340"/>
          </a:xfrm>
        </p:spPr>
        <p:txBody>
          <a:bodyPr>
            <a:normAutofit/>
          </a:bodyPr>
          <a:lstStyle/>
          <a:p>
            <a:r>
              <a:rPr lang="en-US" sz="7200" b="1" dirty="0">
                <a:solidFill>
                  <a:schemeClr val="bg1"/>
                </a:solidFill>
                <a:latin typeface="Century Gothic"/>
              </a:rPr>
              <a:t>Thank you for coming!</a:t>
            </a:r>
          </a:p>
        </p:txBody>
      </p:sp>
      <p:sp>
        <p:nvSpPr>
          <p:cNvPr id="3" name="Subtitle 2">
            <a:extLst>
              <a:ext uri="{FF2B5EF4-FFF2-40B4-BE49-F238E27FC236}">
                <a16:creationId xmlns:a16="http://schemas.microsoft.com/office/drawing/2014/main" id="{1A474E4B-339F-E5DB-A9A0-C3FF89835EB0}"/>
              </a:ext>
            </a:extLst>
          </p:cNvPr>
          <p:cNvSpPr>
            <a:spLocks noGrp="1"/>
          </p:cNvSpPr>
          <p:nvPr>
            <p:ph type="subTitle" idx="1"/>
          </p:nvPr>
        </p:nvSpPr>
        <p:spPr/>
        <p:txBody>
          <a:bodyPr vert="horz" lIns="91440" tIns="45720" rIns="91440" bIns="45720" rtlCol="0" anchor="t">
            <a:normAutofit/>
          </a:bodyPr>
          <a:lstStyle/>
          <a:p>
            <a:r>
              <a:rPr lang="en-US" sz="6600" i="1" dirty="0">
                <a:solidFill>
                  <a:schemeClr val="bg1"/>
                </a:solidFill>
                <a:latin typeface="Century Gothic"/>
              </a:rPr>
              <a:t>SEC 90th Anniversary </a:t>
            </a:r>
          </a:p>
        </p:txBody>
      </p:sp>
      <p:pic>
        <p:nvPicPr>
          <p:cNvPr id="4" name="Picture 3">
            <a:extLst>
              <a:ext uri="{FF2B5EF4-FFF2-40B4-BE49-F238E27FC236}">
                <a16:creationId xmlns:a16="http://schemas.microsoft.com/office/drawing/2014/main" id="{60680C78-F690-C408-50EF-B0DC42CA10D1}"/>
              </a:ext>
            </a:extLst>
          </p:cNvPr>
          <p:cNvPicPr>
            <a:picLocks noChangeAspect="1"/>
          </p:cNvPicPr>
          <p:nvPr/>
        </p:nvPicPr>
        <p:blipFill>
          <a:blip r:embed="rId3"/>
          <a:stretch>
            <a:fillRect/>
          </a:stretch>
        </p:blipFill>
        <p:spPr>
          <a:xfrm>
            <a:off x="9324975" y="5995089"/>
            <a:ext cx="2686050" cy="676275"/>
          </a:xfrm>
          <a:prstGeom prst="rect">
            <a:avLst/>
          </a:prstGeom>
        </p:spPr>
      </p:pic>
    </p:spTree>
    <p:extLst>
      <p:ext uri="{BB962C8B-B14F-4D97-AF65-F5344CB8AC3E}">
        <p14:creationId xmlns:p14="http://schemas.microsoft.com/office/powerpoint/2010/main" val="3017709420"/>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normAutofit/>
          </a:bodyPr>
          <a:lstStyle/>
          <a:p>
            <a:pPr algn="ctr"/>
            <a:r>
              <a:rPr lang="en-US">
                <a:solidFill>
                  <a:schemeClr val="bg1"/>
                </a:solidFill>
                <a:latin typeface="Century Gothic"/>
                <a:cs typeface="Calibri Light"/>
              </a:rPr>
              <a:t>Who among the following did NOT serve as an SEC Commissioner?</a:t>
            </a: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dirty="0">
              <a:solidFill>
                <a:schemeClr val="bg1"/>
              </a:solidFill>
              <a:latin typeface="Arial Nova"/>
              <a:cs typeface="Calibri"/>
            </a:endParaRPr>
          </a:p>
          <a:p>
            <a:pPr marL="0" indent="0" algn="ctr">
              <a:buNone/>
            </a:pPr>
            <a:r>
              <a:rPr lang="en-US" dirty="0">
                <a:solidFill>
                  <a:schemeClr val="bg1"/>
                </a:solidFill>
                <a:latin typeface="Arial"/>
                <a:cs typeface="Calibri"/>
              </a:rPr>
              <a:t>A) Joseph P. Kennedy</a:t>
            </a:r>
          </a:p>
          <a:p>
            <a:pPr marL="0" indent="0" algn="ctr">
              <a:buNone/>
            </a:pPr>
            <a:endParaRPr lang="en-US" dirty="0">
              <a:solidFill>
                <a:schemeClr val="bg1"/>
              </a:solidFill>
              <a:latin typeface="Arial"/>
              <a:cs typeface="Calibri"/>
            </a:endParaRPr>
          </a:p>
          <a:p>
            <a:pPr marL="0" indent="0" algn="ctr">
              <a:buNone/>
            </a:pPr>
            <a:r>
              <a:rPr lang="en-US" dirty="0">
                <a:solidFill>
                  <a:schemeClr val="bg1"/>
                </a:solidFill>
                <a:latin typeface="Arial"/>
                <a:cs typeface="Calibri"/>
              </a:rPr>
              <a:t>B) Kennesaw M. Landis</a:t>
            </a:r>
          </a:p>
          <a:p>
            <a:pPr marL="0" indent="0" algn="ctr">
              <a:buNone/>
            </a:pPr>
            <a:endParaRPr lang="en-US" dirty="0">
              <a:solidFill>
                <a:schemeClr val="bg1"/>
              </a:solidFill>
              <a:latin typeface="Arial"/>
              <a:cs typeface="Calibri"/>
            </a:endParaRPr>
          </a:p>
          <a:p>
            <a:pPr marL="0" indent="0" algn="ctr">
              <a:buNone/>
            </a:pPr>
            <a:r>
              <a:rPr lang="en-US" dirty="0">
                <a:solidFill>
                  <a:schemeClr val="bg1"/>
                </a:solidFill>
                <a:latin typeface="Arial"/>
                <a:cs typeface="Calibri"/>
              </a:rPr>
              <a:t>C) William O. Douglas</a:t>
            </a:r>
          </a:p>
          <a:p>
            <a:pPr marL="0" indent="0" algn="ctr">
              <a:buNone/>
            </a:pPr>
            <a:endParaRPr lang="en-US" dirty="0">
              <a:solidFill>
                <a:schemeClr val="bg1"/>
              </a:solidFill>
              <a:latin typeface="Arial"/>
              <a:cs typeface="Calibri"/>
            </a:endParaRPr>
          </a:p>
          <a:p>
            <a:pPr marL="0" indent="0" algn="ctr">
              <a:buNone/>
            </a:pPr>
            <a:r>
              <a:rPr lang="en-US" dirty="0">
                <a:solidFill>
                  <a:schemeClr val="bg1"/>
                </a:solidFill>
                <a:latin typeface="Arial"/>
                <a:cs typeface="Calibri"/>
              </a:rPr>
              <a:t>D) Edmund Burke Jr.</a:t>
            </a:r>
          </a:p>
          <a:p>
            <a:pPr marL="0" indent="0" algn="ctr">
              <a:buNone/>
            </a:pPr>
            <a:endParaRPr lang="en-US" dirty="0">
              <a:solidFill>
                <a:schemeClr val="bg1"/>
              </a:solidFill>
              <a:latin typeface="Arial Nova"/>
              <a:cs typeface="Calibri"/>
            </a:endParaRPr>
          </a:p>
        </p:txBody>
      </p:sp>
      <p:sp>
        <p:nvSpPr>
          <p:cNvPr id="3" name="Footer Placeholder 2">
            <a:extLst>
              <a:ext uri="{FF2B5EF4-FFF2-40B4-BE49-F238E27FC236}">
                <a16:creationId xmlns:a16="http://schemas.microsoft.com/office/drawing/2014/main" id="{C64DB234-E55B-A8DF-DCE8-0B5ACF68DD79}"/>
              </a:ext>
            </a:extLst>
          </p:cNvPr>
          <p:cNvSpPr>
            <a:spLocks noGrp="1"/>
          </p:cNvSpPr>
          <p:nvPr>
            <p:ph type="ftr" sz="quarter" idx="11"/>
          </p:nvPr>
        </p:nvSpPr>
        <p:spPr/>
        <p:txBody>
          <a:bodyPr/>
          <a:lstStyle/>
          <a:p>
            <a:r>
              <a:rPr lang="en-US">
                <a:solidFill>
                  <a:schemeClr val="bg1"/>
                </a:solidFill>
                <a:latin typeface="Arial"/>
                <a:cs typeface="Arial"/>
              </a:rPr>
              <a:t>6 of 58</a:t>
            </a:r>
          </a:p>
        </p:txBody>
      </p:sp>
      <p:pic>
        <p:nvPicPr>
          <p:cNvPr id="6" name="Picture 5">
            <a:extLst>
              <a:ext uri="{FF2B5EF4-FFF2-40B4-BE49-F238E27FC236}">
                <a16:creationId xmlns:a16="http://schemas.microsoft.com/office/drawing/2014/main" id="{8557D6AA-74E3-CE3C-829B-1BF596E77502}"/>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342DF317-B0EB-DA84-079F-E1334F11A2A6}"/>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1733229022"/>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normAutofit fontScale="90000"/>
          </a:bodyPr>
          <a:lstStyle/>
          <a:p>
            <a:pPr algn="ctr"/>
            <a:br>
              <a:rPr lang="en-US">
                <a:latin typeface="Century Gothic"/>
                <a:cs typeface="Calibri Light"/>
              </a:rPr>
            </a:br>
            <a:br>
              <a:rPr lang="en-US">
                <a:latin typeface="Century Gothic"/>
                <a:cs typeface="Calibri Light"/>
              </a:rPr>
            </a:br>
            <a:r>
              <a:rPr lang="en-US">
                <a:solidFill>
                  <a:schemeClr val="bg1"/>
                </a:solidFill>
                <a:latin typeface="Century Gothic"/>
                <a:cs typeface="Calibri Light"/>
              </a:rPr>
              <a:t>Who among the following did NOT serve as an SEC Commissioner?</a:t>
            </a:r>
          </a:p>
          <a:p>
            <a:pPr algn="ctr"/>
            <a:endParaRPr lang="en-US">
              <a:solidFill>
                <a:schemeClr val="bg1"/>
              </a:solidFill>
              <a:latin typeface="Arial Nova"/>
              <a:cs typeface="Calibri Light"/>
            </a:endParaRPr>
          </a:p>
          <a:p>
            <a:pPr algn="ctr"/>
            <a:endParaRPr lang="en-US">
              <a:solidFill>
                <a:schemeClr val="bg1"/>
              </a:solidFill>
              <a:latin typeface="Arial Nova"/>
              <a:cs typeface="Calibri Ligh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r>
              <a:rPr lang="en-US" b="1">
                <a:solidFill>
                  <a:schemeClr val="bg1"/>
                </a:solidFill>
                <a:latin typeface="Arial"/>
                <a:cs typeface="Calibri"/>
              </a:rPr>
              <a:t>B) Kennesaw M. Landis</a:t>
            </a:r>
          </a:p>
          <a:p>
            <a:pPr marL="0" indent="0" algn="ctr">
              <a:buNone/>
            </a:pPr>
            <a:endParaRPr lang="en-US">
              <a:solidFill>
                <a:schemeClr val="bg1"/>
              </a:solidFill>
              <a:latin typeface="Arial"/>
              <a:cs typeface="Calibri"/>
            </a:endParaRP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Kennesaw Landis served as a federal judge and Commissioner of Major League Baseball, but never as an SEC Commissioner. A gentleman with the same surname, James M. Landis, served as an SEC Commissioner from 1934 to 1937.</a:t>
            </a: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FC0A4CDB-7998-DECA-C4E1-F1A77FF5E712}"/>
              </a:ext>
            </a:extLst>
          </p:cNvPr>
          <p:cNvSpPr>
            <a:spLocks noGrp="1"/>
          </p:cNvSpPr>
          <p:nvPr>
            <p:ph type="ftr" sz="quarter" idx="11"/>
          </p:nvPr>
        </p:nvSpPr>
        <p:spPr/>
        <p:txBody>
          <a:bodyPr/>
          <a:lstStyle/>
          <a:p>
            <a:r>
              <a:rPr lang="en-US">
                <a:solidFill>
                  <a:schemeClr val="bg1"/>
                </a:solidFill>
                <a:latin typeface="Arial"/>
                <a:cs typeface="Arial"/>
              </a:rPr>
              <a:t>7 of 58</a:t>
            </a:r>
          </a:p>
        </p:txBody>
      </p:sp>
      <p:pic>
        <p:nvPicPr>
          <p:cNvPr id="7" name="Picture 6">
            <a:extLst>
              <a:ext uri="{FF2B5EF4-FFF2-40B4-BE49-F238E27FC236}">
                <a16:creationId xmlns:a16="http://schemas.microsoft.com/office/drawing/2014/main" id="{4A7EFA0A-5324-E874-F4E0-480BAD529693}"/>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609876AA-11F3-AA79-21F6-A2F99AB6AF61}"/>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2674464614"/>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lstStyle/>
          <a:p>
            <a:pPr algn="ctr"/>
            <a:r>
              <a:rPr lang="en-US" i="1">
                <a:solidFill>
                  <a:schemeClr val="bg1"/>
                </a:solidFill>
                <a:latin typeface="Century Gothic"/>
                <a:cs typeface="Calibri Light"/>
              </a:rPr>
              <a:t>1930s</a:t>
            </a:r>
            <a:endParaRPr lang="en-US">
              <a:solidFill>
                <a:schemeClr val="bg1"/>
              </a:solidFill>
              <a:latin typeface="Century Gothic"/>
              <a:cs typeface="Calibri Light"/>
            </a:endParaRPr>
          </a:p>
        </p:txBody>
      </p:sp>
      <p:pic>
        <p:nvPicPr>
          <p:cNvPr id="11" name="Picture 10">
            <a:extLst>
              <a:ext uri="{FF2B5EF4-FFF2-40B4-BE49-F238E27FC236}">
                <a16:creationId xmlns:a16="http://schemas.microsoft.com/office/drawing/2014/main" id="{0A7CC7DB-03BA-541D-767F-98111C721728}"/>
              </a:ext>
            </a:extLst>
          </p:cNvPr>
          <p:cNvPicPr>
            <a:picLocks noChangeAspect="1"/>
          </p:cNvPicPr>
          <p:nvPr/>
        </p:nvPicPr>
        <p:blipFill>
          <a:blip r:embed="rId2"/>
          <a:stretch>
            <a:fillRect/>
          </a:stretch>
        </p:blipFill>
        <p:spPr>
          <a:xfrm>
            <a:off x="840060" y="1885698"/>
            <a:ext cx="4778295" cy="3337504"/>
          </a:xfrm>
          <a:prstGeom prst="rect">
            <a:avLst/>
          </a:prstGeom>
        </p:spPr>
      </p:pic>
      <p:sp>
        <p:nvSpPr>
          <p:cNvPr id="12" name="TextBox 11">
            <a:extLst>
              <a:ext uri="{FF2B5EF4-FFF2-40B4-BE49-F238E27FC236}">
                <a16:creationId xmlns:a16="http://schemas.microsoft.com/office/drawing/2014/main" id="{BAD97DDB-77DE-5D3F-5359-06105F1341FE}"/>
              </a:ext>
            </a:extLst>
          </p:cNvPr>
          <p:cNvSpPr txBox="1"/>
          <p:nvPr/>
        </p:nvSpPr>
        <p:spPr>
          <a:xfrm>
            <a:off x="831695" y="5217841"/>
            <a:ext cx="414918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Jerome Frank, Robert Healy, William O. Douglas, George Mathews and John Hanes</a:t>
            </a:r>
          </a:p>
          <a:p>
            <a:r>
              <a:rPr lang="en-US" sz="1400">
                <a:solidFill>
                  <a:schemeClr val="bg1"/>
                </a:solidFill>
                <a:latin typeface="Arial"/>
                <a:cs typeface="Arial"/>
              </a:rPr>
              <a:t>(Courtesy of SEC Historical Society)</a:t>
            </a:r>
          </a:p>
        </p:txBody>
      </p:sp>
      <p:sp>
        <p:nvSpPr>
          <p:cNvPr id="14" name="TextBox 13">
            <a:extLst>
              <a:ext uri="{FF2B5EF4-FFF2-40B4-BE49-F238E27FC236}">
                <a16:creationId xmlns:a16="http://schemas.microsoft.com/office/drawing/2014/main" id="{AE79E6AC-343A-DAB4-4EE4-F219D4CD36B1}"/>
              </a:ext>
            </a:extLst>
          </p:cNvPr>
          <p:cNvSpPr txBox="1"/>
          <p:nvPr/>
        </p:nvSpPr>
        <p:spPr>
          <a:xfrm>
            <a:off x="833608" y="1527979"/>
            <a:ext cx="284410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Arial"/>
                <a:cs typeface="Arial"/>
              </a:rPr>
              <a:t>SEC Commission – 1938</a:t>
            </a:r>
            <a:endParaRPr lang="en-US">
              <a:latin typeface="Arial"/>
              <a:cs typeface="Arial"/>
            </a:endParaRPr>
          </a:p>
          <a:p>
            <a:endParaRPr lang="en-US">
              <a:solidFill>
                <a:srgbClr val="FFFFFF"/>
              </a:solidFill>
              <a:latin typeface="Arial"/>
              <a:cs typeface="Arial"/>
            </a:endParaRPr>
          </a:p>
          <a:p>
            <a:pPr algn="l"/>
            <a:endParaRPr lang="en-US">
              <a:solidFill>
                <a:srgbClr val="FFFFFF"/>
              </a:solidFill>
              <a:latin typeface="Arial"/>
              <a:cs typeface="Arial"/>
            </a:endParaRPr>
          </a:p>
        </p:txBody>
      </p:sp>
      <p:pic>
        <p:nvPicPr>
          <p:cNvPr id="15" name="Picture 14">
            <a:extLst>
              <a:ext uri="{FF2B5EF4-FFF2-40B4-BE49-F238E27FC236}">
                <a16:creationId xmlns:a16="http://schemas.microsoft.com/office/drawing/2014/main" id="{D1DFE166-CC5F-1368-596D-0CA51BB3A31D}"/>
              </a:ext>
            </a:extLst>
          </p:cNvPr>
          <p:cNvPicPr>
            <a:picLocks noChangeAspect="1"/>
          </p:cNvPicPr>
          <p:nvPr/>
        </p:nvPicPr>
        <p:blipFill>
          <a:blip r:embed="rId3"/>
          <a:stretch>
            <a:fillRect/>
          </a:stretch>
        </p:blipFill>
        <p:spPr>
          <a:xfrm>
            <a:off x="6318956" y="1874869"/>
            <a:ext cx="5036635" cy="3345831"/>
          </a:xfrm>
          <a:prstGeom prst="rect">
            <a:avLst/>
          </a:prstGeom>
        </p:spPr>
      </p:pic>
      <p:sp>
        <p:nvSpPr>
          <p:cNvPr id="16" name="TextBox 15">
            <a:extLst>
              <a:ext uri="{FF2B5EF4-FFF2-40B4-BE49-F238E27FC236}">
                <a16:creationId xmlns:a16="http://schemas.microsoft.com/office/drawing/2014/main" id="{7D643BC2-8E10-C878-F396-3A11821A90BB}"/>
              </a:ext>
            </a:extLst>
          </p:cNvPr>
          <p:cNvSpPr txBox="1"/>
          <p:nvPr/>
        </p:nvSpPr>
        <p:spPr>
          <a:xfrm>
            <a:off x="6322742" y="5224184"/>
            <a:ext cx="5029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a:cs typeface="Arial"/>
              </a:rPr>
              <a:t>Robert E. Healy and George C. Mathews</a:t>
            </a:r>
            <a:r>
              <a:rPr lang="en-US" sz="1400" dirty="0">
                <a:solidFill>
                  <a:schemeClr val="bg1"/>
                </a:solidFill>
                <a:latin typeface="Arial"/>
                <a:cs typeface="Arial"/>
              </a:rPr>
              <a:t>, </a:t>
            </a:r>
            <a:r>
              <a:rPr lang="en-US" sz="1400">
                <a:solidFill>
                  <a:schemeClr val="bg1"/>
                </a:solidFill>
                <a:latin typeface="Arial"/>
                <a:cs typeface="Arial"/>
              </a:rPr>
              <a:t>Edward C. Eicher, Jerome N. Frank and Leon Henderson</a:t>
            </a:r>
          </a:p>
          <a:p>
            <a:r>
              <a:rPr lang="en-US" sz="1400">
                <a:solidFill>
                  <a:schemeClr val="bg1"/>
                </a:solidFill>
                <a:latin typeface="Arial"/>
                <a:cs typeface="Arial"/>
              </a:rPr>
              <a:t>(Courtesy of SEC Historical Society)</a:t>
            </a:r>
          </a:p>
        </p:txBody>
      </p:sp>
      <p:sp>
        <p:nvSpPr>
          <p:cNvPr id="18" name="TextBox 17">
            <a:extLst>
              <a:ext uri="{FF2B5EF4-FFF2-40B4-BE49-F238E27FC236}">
                <a16:creationId xmlns:a16="http://schemas.microsoft.com/office/drawing/2014/main" id="{E4B906A5-7961-8921-3AB1-5C57E93AAD9A}"/>
              </a:ext>
            </a:extLst>
          </p:cNvPr>
          <p:cNvSpPr txBox="1"/>
          <p:nvPr/>
        </p:nvSpPr>
        <p:spPr>
          <a:xfrm>
            <a:off x="6321346" y="1510936"/>
            <a:ext cx="37681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a:cs typeface="Arial"/>
              </a:rPr>
              <a:t>SEC Commission – 1939-1940</a:t>
            </a:r>
          </a:p>
        </p:txBody>
      </p:sp>
      <p:sp>
        <p:nvSpPr>
          <p:cNvPr id="3" name="Footer Placeholder 2">
            <a:extLst>
              <a:ext uri="{FF2B5EF4-FFF2-40B4-BE49-F238E27FC236}">
                <a16:creationId xmlns:a16="http://schemas.microsoft.com/office/drawing/2014/main" id="{272B2BAC-7FE7-5BDC-C247-7F23EEAC6666}"/>
              </a:ext>
            </a:extLst>
          </p:cNvPr>
          <p:cNvSpPr>
            <a:spLocks noGrp="1"/>
          </p:cNvSpPr>
          <p:nvPr>
            <p:ph type="ftr" sz="quarter" idx="11"/>
          </p:nvPr>
        </p:nvSpPr>
        <p:spPr/>
        <p:txBody>
          <a:bodyPr/>
          <a:lstStyle/>
          <a:p>
            <a:r>
              <a:rPr lang="en-US">
                <a:solidFill>
                  <a:schemeClr val="bg1"/>
                </a:solidFill>
                <a:latin typeface="Arial"/>
                <a:cs typeface="Arial"/>
              </a:rPr>
              <a:t>8 of 58</a:t>
            </a:r>
          </a:p>
        </p:txBody>
      </p:sp>
      <p:pic>
        <p:nvPicPr>
          <p:cNvPr id="6" name="Picture 5">
            <a:extLst>
              <a:ext uri="{FF2B5EF4-FFF2-40B4-BE49-F238E27FC236}">
                <a16:creationId xmlns:a16="http://schemas.microsoft.com/office/drawing/2014/main" id="{9C5FFB0C-B434-77A4-B5FB-8AE3F4EE850F}"/>
              </a:ext>
            </a:extLst>
          </p:cNvPr>
          <p:cNvPicPr>
            <a:picLocks noChangeAspect="1"/>
          </p:cNvPicPr>
          <p:nvPr/>
        </p:nvPicPr>
        <p:blipFill>
          <a:blip r:embed="rId4"/>
          <a:stretch>
            <a:fillRect/>
          </a:stretch>
        </p:blipFill>
        <p:spPr>
          <a:xfrm>
            <a:off x="9324975" y="5995089"/>
            <a:ext cx="2686050" cy="676275"/>
          </a:xfrm>
          <a:prstGeom prst="rect">
            <a:avLst/>
          </a:prstGeom>
        </p:spPr>
      </p:pic>
      <p:sp>
        <p:nvSpPr>
          <p:cNvPr id="10" name="TextBox 9">
            <a:extLst>
              <a:ext uri="{FF2B5EF4-FFF2-40B4-BE49-F238E27FC236}">
                <a16:creationId xmlns:a16="http://schemas.microsoft.com/office/drawing/2014/main" id="{7047CF9C-E8D0-468E-70F9-F584A795B4B2}"/>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1092884832"/>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32A8-91A5-8A9C-4734-9A802FDF231D}"/>
              </a:ext>
            </a:extLst>
          </p:cNvPr>
          <p:cNvSpPr>
            <a:spLocks noGrp="1"/>
          </p:cNvSpPr>
          <p:nvPr>
            <p:ph type="title"/>
          </p:nvPr>
        </p:nvSpPr>
        <p:spPr/>
        <p:txBody>
          <a:bodyPr>
            <a:normAutofit fontScale="90000"/>
          </a:bodyPr>
          <a:lstStyle/>
          <a:p>
            <a:pPr algn="ctr"/>
            <a:br>
              <a:rPr lang="en-US">
                <a:latin typeface="Century Gothic"/>
                <a:ea typeface="+mj-lt"/>
                <a:cs typeface="+mj-lt"/>
              </a:rPr>
            </a:br>
            <a:r>
              <a:rPr lang="en-US">
                <a:solidFill>
                  <a:schemeClr val="bg1"/>
                </a:solidFill>
                <a:latin typeface="Century Gothic"/>
                <a:ea typeface="+mj-lt"/>
                <a:cs typeface="Calibri Light"/>
              </a:rPr>
              <a:t>The SEC suddenly lost one-third of its staff in 1942 for what reason? </a:t>
            </a:r>
            <a:endParaRPr lang="en-US">
              <a:solidFill>
                <a:schemeClr val="bg1"/>
              </a:solidFill>
              <a:latin typeface="Century Gothic"/>
            </a:endParaRPr>
          </a:p>
          <a:p>
            <a:pPr algn="ctr"/>
            <a:endParaRPr lang="en-US">
              <a:solidFill>
                <a:schemeClr val="bg1"/>
              </a:solidFill>
              <a:latin typeface="Arial Nova"/>
              <a:cs typeface="Calibri Light"/>
            </a:endParaRPr>
          </a:p>
        </p:txBody>
      </p:sp>
      <p:sp>
        <p:nvSpPr>
          <p:cNvPr id="5" name="Content Placeholder 4">
            <a:extLst>
              <a:ext uri="{FF2B5EF4-FFF2-40B4-BE49-F238E27FC236}">
                <a16:creationId xmlns:a16="http://schemas.microsoft.com/office/drawing/2014/main" id="{D3C2742F-9B7D-0B01-9996-AE2C357A543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latin typeface="Arial Nova"/>
              <a:cs typeface="Calibri"/>
            </a:endParaRPr>
          </a:p>
          <a:p>
            <a:pPr marL="0" indent="0" algn="ctr">
              <a:buNone/>
            </a:pPr>
            <a:r>
              <a:rPr lang="en-US">
                <a:solidFill>
                  <a:schemeClr val="bg1"/>
                </a:solidFill>
                <a:latin typeface="Arial"/>
                <a:cs typeface="Calibri"/>
              </a:rPr>
              <a:t>A) Budget cuts</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B) Unprecedented new opportunities arose in the defense bar</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C) The agency moved to Philidelphia</a:t>
            </a:r>
          </a:p>
          <a:p>
            <a:pPr marL="0" indent="0" algn="ctr">
              <a:buNone/>
            </a:pPr>
            <a:endParaRPr lang="en-US">
              <a:solidFill>
                <a:schemeClr val="bg1"/>
              </a:solidFill>
              <a:latin typeface="Arial"/>
              <a:cs typeface="Calibri"/>
            </a:endParaRPr>
          </a:p>
          <a:p>
            <a:pPr marL="0" indent="0" algn="ctr">
              <a:buNone/>
            </a:pPr>
            <a:r>
              <a:rPr lang="en-US">
                <a:solidFill>
                  <a:schemeClr val="bg1"/>
                </a:solidFill>
                <a:latin typeface="Arial"/>
                <a:cs typeface="Calibri"/>
              </a:rPr>
              <a:t>D) None of the above</a:t>
            </a:r>
          </a:p>
          <a:p>
            <a:pPr marL="0" indent="0">
              <a:buNone/>
            </a:pPr>
            <a:endParaRPr lang="en-US">
              <a:solidFill>
                <a:schemeClr val="bg1"/>
              </a:solidFill>
              <a:cs typeface="Calibri"/>
            </a:endParaRPr>
          </a:p>
        </p:txBody>
      </p:sp>
      <p:sp>
        <p:nvSpPr>
          <p:cNvPr id="3" name="Footer Placeholder 2">
            <a:extLst>
              <a:ext uri="{FF2B5EF4-FFF2-40B4-BE49-F238E27FC236}">
                <a16:creationId xmlns:a16="http://schemas.microsoft.com/office/drawing/2014/main" id="{A08BD86B-F03E-6C0A-1FBF-4F287C49C286}"/>
              </a:ext>
            </a:extLst>
          </p:cNvPr>
          <p:cNvSpPr>
            <a:spLocks noGrp="1"/>
          </p:cNvSpPr>
          <p:nvPr>
            <p:ph type="ftr" sz="quarter" idx="11"/>
          </p:nvPr>
        </p:nvSpPr>
        <p:spPr/>
        <p:txBody>
          <a:bodyPr/>
          <a:lstStyle/>
          <a:p>
            <a:r>
              <a:rPr lang="en-US">
                <a:solidFill>
                  <a:schemeClr val="bg1"/>
                </a:solidFill>
                <a:latin typeface="Arial"/>
                <a:cs typeface="Arial"/>
              </a:rPr>
              <a:t>9 of 58</a:t>
            </a:r>
          </a:p>
        </p:txBody>
      </p:sp>
      <p:pic>
        <p:nvPicPr>
          <p:cNvPr id="6" name="Picture 5">
            <a:extLst>
              <a:ext uri="{FF2B5EF4-FFF2-40B4-BE49-F238E27FC236}">
                <a16:creationId xmlns:a16="http://schemas.microsoft.com/office/drawing/2014/main" id="{DF0DDC8A-9034-2393-B2BA-775FE61563A7}"/>
              </a:ext>
            </a:extLst>
          </p:cNvPr>
          <p:cNvPicPr>
            <a:picLocks noChangeAspect="1"/>
          </p:cNvPicPr>
          <p:nvPr/>
        </p:nvPicPr>
        <p:blipFill>
          <a:blip r:embed="rId2"/>
          <a:stretch>
            <a:fillRect/>
          </a:stretch>
        </p:blipFill>
        <p:spPr>
          <a:xfrm>
            <a:off x="9324975" y="5995089"/>
            <a:ext cx="2686050" cy="676275"/>
          </a:xfrm>
          <a:prstGeom prst="rect">
            <a:avLst/>
          </a:prstGeom>
        </p:spPr>
      </p:pic>
      <p:sp>
        <p:nvSpPr>
          <p:cNvPr id="11" name="TextBox 10">
            <a:extLst>
              <a:ext uri="{FF2B5EF4-FFF2-40B4-BE49-F238E27FC236}">
                <a16:creationId xmlns:a16="http://schemas.microsoft.com/office/drawing/2014/main" id="{EC68651C-9E07-E195-3399-7D80F1E42739}"/>
              </a:ext>
            </a:extLst>
          </p:cNvPr>
          <p:cNvSpPr txBox="1"/>
          <p:nvPr/>
        </p:nvSpPr>
        <p:spPr>
          <a:xfrm>
            <a:off x="644543" y="6361235"/>
            <a:ext cx="2199602" cy="276999"/>
          </a:xfrm>
          <a:prstGeom prst="rect">
            <a:avLst/>
          </a:prstGeom>
          <a:noFill/>
        </p:spPr>
        <p:txBody>
          <a:bodyPr wrap="square" lIns="91440" tIns="45720" rIns="91440" bIns="45720" rtlCol="0" anchor="b">
            <a:spAutoFit/>
          </a:bodyPr>
          <a:lstStyle/>
          <a:p>
            <a:r>
              <a:rPr lang="en-US" sz="1200" dirty="0">
                <a:solidFill>
                  <a:schemeClr val="bg1"/>
                </a:solidFill>
                <a:latin typeface="Arial"/>
                <a:cs typeface="Arial"/>
              </a:rPr>
              <a:t> 90th ANNIVERSARY</a:t>
            </a:r>
            <a:endParaRPr lang="en-US" sz="1200" baseline="30000" dirty="0">
              <a:solidFill>
                <a:schemeClr val="bg1"/>
              </a:solidFill>
              <a:latin typeface="Arial"/>
              <a:cs typeface="Arial"/>
            </a:endParaRPr>
          </a:p>
        </p:txBody>
      </p:sp>
    </p:spTree>
    <p:extLst>
      <p:ext uri="{BB962C8B-B14F-4D97-AF65-F5344CB8AC3E}">
        <p14:creationId xmlns:p14="http://schemas.microsoft.com/office/powerpoint/2010/main" val="739662279"/>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c1a255d-a866-4fa6-876f-ba9be307d5c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2394835006974DB49E7AE50D2268A1" ma:contentTypeVersion="12" ma:contentTypeDescription="Create a new document." ma:contentTypeScope="" ma:versionID="df513e35e17ed304b1397767f12d1dbd">
  <xsd:schema xmlns:xsd="http://www.w3.org/2001/XMLSchema" xmlns:xs="http://www.w3.org/2001/XMLSchema" xmlns:p="http://schemas.microsoft.com/office/2006/metadata/properties" xmlns:ns3="ec1a255d-a866-4fa6-876f-ba9be307d5c6" xmlns:ns4="35c696bb-bced-4457-9b38-823b9176102c" targetNamespace="http://schemas.microsoft.com/office/2006/metadata/properties" ma:root="true" ma:fieldsID="ebfea217dedd1e29805042a1fe931806" ns3:_="" ns4:_="">
    <xsd:import namespace="ec1a255d-a866-4fa6-876f-ba9be307d5c6"/>
    <xsd:import namespace="35c696bb-bced-4457-9b38-823b9176102c"/>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a255d-a866-4fa6-876f-ba9be307d5c6"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c696bb-bced-4457-9b38-823b9176102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08E266-C633-4C04-BE94-285741C0D753}">
  <ds:schemaRefs>
    <ds:schemaRef ds:uri="http://schemas.microsoft.com/office/2006/metadata/properties"/>
    <ds:schemaRef ds:uri="ec1a255d-a866-4fa6-876f-ba9be307d5c6"/>
    <ds:schemaRef ds:uri="http://www.w3.org/XML/1998/namespace"/>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35c696bb-bced-4457-9b38-823b9176102c"/>
    <ds:schemaRef ds:uri="http://purl.org/dc/terms/"/>
  </ds:schemaRefs>
</ds:datastoreItem>
</file>

<file path=customXml/itemProps2.xml><?xml version="1.0" encoding="utf-8"?>
<ds:datastoreItem xmlns:ds="http://schemas.openxmlformats.org/officeDocument/2006/customXml" ds:itemID="{F7C87161-C914-4315-9D9A-1A341B41AE97}">
  <ds:schemaRefs>
    <ds:schemaRef ds:uri="http://schemas.microsoft.com/sharepoint/v3/contenttype/forms"/>
  </ds:schemaRefs>
</ds:datastoreItem>
</file>

<file path=customXml/itemProps3.xml><?xml version="1.0" encoding="utf-8"?>
<ds:datastoreItem xmlns:ds="http://schemas.openxmlformats.org/officeDocument/2006/customXml" ds:itemID="{1E0ADF43-4663-4EBF-9D92-04C38829DE40}">
  <ds:schemaRefs>
    <ds:schemaRef ds:uri="35c696bb-bced-4457-9b38-823b9176102c"/>
    <ds:schemaRef ds:uri="ec1a255d-a866-4fa6-876f-ba9be307d5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41a7174-9825-47f3-98c3-1dd9fc884767}" enabled="1" method="Privileged" siteId="{ed23862a-38c6-45ed-bd6a-60c55a569daf}" contentBits="0" removed="0"/>
</clbl:labelList>
</file>

<file path=docProps/app.xml><?xml version="1.0" encoding="utf-8"?>
<Properties xmlns="http://schemas.openxmlformats.org/officeDocument/2006/extended-properties" xmlns:vt="http://schemas.openxmlformats.org/officeDocument/2006/docPropsVTypes">
  <TotalTime>20</TotalTime>
  <Words>3353</Words>
  <Application>Microsoft Macintosh PowerPoint</Application>
  <PresentationFormat>Widescreen</PresentationFormat>
  <Paragraphs>648</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Nova</vt:lpstr>
      <vt:lpstr>Calibri</vt:lpstr>
      <vt:lpstr>Calibri Light</vt:lpstr>
      <vt:lpstr>Century Gothic</vt:lpstr>
      <vt:lpstr>Office Theme</vt:lpstr>
      <vt:lpstr>SEC Timeline &amp; Trivia</vt:lpstr>
      <vt:lpstr>1930s</vt:lpstr>
      <vt:lpstr>Which President appointed the first Chairman of the SEC, Joseph P. Kennedy?</vt:lpstr>
      <vt:lpstr>Which President appointed the first Chairman of the SEC, Joseph P. Kennedy?  </vt:lpstr>
      <vt:lpstr>1930s</vt:lpstr>
      <vt:lpstr>Who among the following did NOT serve as an SEC Commissioner?</vt:lpstr>
      <vt:lpstr>  Who among the following did NOT serve as an SEC Commissioner?  </vt:lpstr>
      <vt:lpstr>1930s</vt:lpstr>
      <vt:lpstr> The SEC suddenly lost one-third of its staff in 1942 for what reason?  </vt:lpstr>
      <vt:lpstr>  The SEC suddenly lost one-third of its staff in 1942 for what reason?   </vt:lpstr>
      <vt:lpstr>1940s</vt:lpstr>
      <vt:lpstr> In which city has the SEC never had an office? </vt:lpstr>
      <vt:lpstr> In which city has the SEC never had an office? </vt:lpstr>
      <vt:lpstr>1950s</vt:lpstr>
      <vt:lpstr>Who is the only SEC Chairman who also served on the U.S. Supreme Court?</vt:lpstr>
      <vt:lpstr>Which is the only SEC Chairman who also served on the U.S. Supreme Court?  </vt:lpstr>
      <vt:lpstr>1960s</vt:lpstr>
      <vt:lpstr> In what year during the Commission’s 90-year history did the Dow Jones Industrial Average break 1,000 points for the first time?</vt:lpstr>
      <vt:lpstr>   In what year during the Commission’s 90-year history did the Dow Jones Industrial Average break 1,000 points for the first time?  </vt:lpstr>
      <vt:lpstr>The first female SEC Commissioner was appointed by which president?</vt:lpstr>
      <vt:lpstr>The first female SEC Commissioner was appointed by which president?</vt:lpstr>
      <vt:lpstr>1970s </vt:lpstr>
      <vt:lpstr>  The Securities Acts Amendments enacted in 1975 were considered a “first step in regulatory modernization” ... This legislation did NOT do which of the following?</vt:lpstr>
      <vt:lpstr> The Securities Acts Amendments enacted in 1975 were considered a “first step in regulatory modernization” ... This legislation did NOT do which of the following?  </vt:lpstr>
      <vt:lpstr>Who is the longest-serving Chairman in SEC history?</vt:lpstr>
      <vt:lpstr>Who is the longest-serving Chairman in SEC history?   </vt:lpstr>
      <vt:lpstr>1980s</vt:lpstr>
      <vt:lpstr>How many women have served as SEC Commissioners?</vt:lpstr>
      <vt:lpstr>How many women have served as SEC Commissioners?</vt:lpstr>
      <vt:lpstr>1990s</vt:lpstr>
      <vt:lpstr>Who is the longest-serving Commissioner in SEC history?</vt:lpstr>
      <vt:lpstr>Who is the longest-serving Commissioner in SEC history?</vt:lpstr>
      <vt:lpstr>2000s</vt:lpstr>
      <vt:lpstr>2010s</vt:lpstr>
      <vt:lpstr> Not long after the SEC’s 75th Anniversary, the SEC established a whistleblower program. What is the largest award ever issued to a whistleblower through that program?</vt:lpstr>
      <vt:lpstr>  Not long after the SEC’s 75th Anniversary, the SEC established a whistleblower program. What is the largest award ever issued to a whistleblower through that program?  </vt:lpstr>
      <vt:lpstr>2010s</vt:lpstr>
      <vt:lpstr> And now some trivia specific to the panelists and moderator of today's first panel discussion:  A Lookback From the Chair’s Seat ...</vt:lpstr>
      <vt:lpstr>  Under which SEC Chair did the Commission implement changes to the operation of money market funds following the collapse of the Reserve Fund?</vt:lpstr>
      <vt:lpstr>Under which SEC Chair did the Commission implement changes to the operation of money market funds following the collapse of the Reserve Fund?  </vt:lpstr>
      <vt:lpstr>Under which SEC Chair did the Commission adopt rules to enhance and standardize climate-related disclosures for investors?  </vt:lpstr>
      <vt:lpstr>Under which SEC Chair did the Commission adopt rules to enhance and standardize climate-related disclosures for investors?  </vt:lpstr>
      <vt:lpstr>  Which SEC Chair was called a "real strong protector of shareholder rights" by a fellow Commissioner reflecting on a period when the Commission revised proxy policies for the first time in many years?</vt:lpstr>
      <vt:lpstr>  Which SEC Chair was called a "real strong protector of shareholder rights" by a fellow Commissioner reflecting on a period when the Commission revised proxy policies for the first time in many years?  </vt:lpstr>
      <vt:lpstr>Under which Chair was Regulation SCI adopted to strengthen the technology infrastructure of the securities markets?</vt:lpstr>
      <vt:lpstr>Under which Chair was Regulation SCI adopted to strengthen the technology infrastructure of the securities markets?</vt:lpstr>
      <vt:lpstr>The Office of International Affairs, previously part of the Enforcement Division, became a separate office under which SEC Chair?</vt:lpstr>
      <vt:lpstr>The Office of International Affairs, previously part of the Enforcement Division, became a separate office under which SEC Chair?</vt:lpstr>
      <vt:lpstr>The SEC's Office of the Investor Advocate began operations under which SEC Chair?</vt:lpstr>
      <vt:lpstr>The SEC's Office of the Investor Advocate began operations under which SEC Chair?  </vt:lpstr>
      <vt:lpstr>The Division of Economic and Risk Analysis (DERA) was created under which SEC Chair?</vt:lpstr>
      <vt:lpstr>The Division of Economic and Risk Analysis (DERA) was created under which SEC Chair?</vt:lpstr>
      <vt:lpstr>Which SEC Chair renamed and expanded the Enforcement Division’s unit dedicated to protecting investors from cyber-related threats?</vt:lpstr>
      <vt:lpstr>Which SEC Chair renamed and expanded the Enforcement Division’s unit dedicated to protecting investors from cyber-related threats?</vt:lpstr>
      <vt:lpstr>2020s</vt:lpstr>
      <vt:lpstr>2020s</vt:lpstr>
      <vt:lpstr>2020s</vt:lpstr>
      <vt:lpstr>Thank you for coming!</vt:lpstr>
    </vt:vector>
  </TitlesOfParts>
  <Manager/>
  <Company>Securities and Exchange Commission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 Trivia</dc:title>
  <dc:subject/>
  <dc:creator/>
  <cp:keywords/>
  <dc:description/>
  <cp:lastModifiedBy>Ferguson, McCarlas</cp:lastModifiedBy>
  <cp:revision>4</cp:revision>
  <dcterms:created xsi:type="dcterms:W3CDTF">2024-05-31T19:15:44Z</dcterms:created>
  <dcterms:modified xsi:type="dcterms:W3CDTF">2024-07-19T20:47:00Z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0x010100972394835006974DB49E7AE50D2268A1</vt:lpwstr>
  </property>
  <property fmtid="{D5CDD505-2E9C-101B-9397-08002B2CF9AE}" pid="3" name="ClassificationContentMarkingHeaderText">
    <vt:lpwstr>SEC Nonpublic Information – Draft</vt:lpwstr>
  </property>
</Properties>
</file>